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</p:sldIdLst>
  <p:sldSz cx="10693400" cy="10693400"/>
  <p:notesSz cx="106934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244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18181"/>
                </a:solidFill>
                <a:latin typeface="함초롬돋움"/>
                <a:cs typeface="함초롬돋움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함초롬돋움"/>
                <a:cs typeface="함초롬돋움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Noto Sans KR Black"/>
                <a:cs typeface="Noto Sans K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18181"/>
                </a:solidFill>
                <a:latin typeface="함초롬돋움"/>
                <a:cs typeface="함초롬돋움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함초롬돋움"/>
                <a:cs typeface="함초롬돋움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Noto Sans KR Black"/>
                <a:cs typeface="Noto Sans K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18181"/>
                </a:solidFill>
                <a:latin typeface="함초롬돋움"/>
                <a:cs typeface="함초롬돋움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함초롬돋움"/>
                <a:cs typeface="함초롬돋움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Noto Sans KR Black"/>
                <a:cs typeface="Noto Sans K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18181"/>
                </a:solidFill>
                <a:latin typeface="함초롬돋움"/>
                <a:cs typeface="함초롬돋움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함초롬돋움"/>
                <a:cs typeface="함초롬돋움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18181"/>
                </a:solidFill>
                <a:latin typeface="함초롬돋움"/>
                <a:cs typeface="함초롬돋움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함초롬돋움"/>
                <a:cs typeface="함초롬돋움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4641" y="1097597"/>
            <a:ext cx="6026150" cy="755650"/>
          </a:xfrm>
          <a:custGeom>
            <a:avLst/>
            <a:gdLst/>
            <a:ahLst/>
            <a:cxnLst/>
            <a:rect l="l" t="t" r="r" b="b"/>
            <a:pathLst>
              <a:path w="6026150" h="755650">
                <a:moveTo>
                  <a:pt x="6025693" y="0"/>
                </a:moveTo>
                <a:lnTo>
                  <a:pt x="5059997" y="0"/>
                </a:lnTo>
                <a:lnTo>
                  <a:pt x="0" y="0"/>
                </a:lnTo>
                <a:lnTo>
                  <a:pt x="0" y="270979"/>
                </a:lnTo>
                <a:lnTo>
                  <a:pt x="0" y="755078"/>
                </a:lnTo>
                <a:lnTo>
                  <a:pt x="6025693" y="755078"/>
                </a:lnTo>
                <a:lnTo>
                  <a:pt x="6025693" y="270979"/>
                </a:lnTo>
                <a:lnTo>
                  <a:pt x="60256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896" y="925092"/>
            <a:ext cx="5655056" cy="841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Noto Sans KR Black"/>
                <a:cs typeface="Noto Sans KR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6238" y="9867810"/>
            <a:ext cx="1755775" cy="295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18181"/>
                </a:solidFill>
                <a:latin typeface="함초롬돋움"/>
                <a:cs typeface="함초롬돋움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44066" y="9983934"/>
            <a:ext cx="229234" cy="170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함초롬돋움"/>
                <a:cs typeface="함초롬돋움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a.or.k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7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0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1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2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hyperlink" Target="mailto:wa@wa.or.k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39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4.jpg"/><Relationship Id="rId4" Type="http://schemas.openxmlformats.org/officeDocument/2006/relationships/image" Target="../media/image14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6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7.jpg"/><Relationship Id="rId4" Type="http://schemas.openxmlformats.org/officeDocument/2006/relationships/image" Target="../media/image15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4.jpg"/><Relationship Id="rId4" Type="http://schemas.openxmlformats.org/officeDocument/2006/relationships/image" Target="../media/image16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5" Type="http://schemas.openxmlformats.org/officeDocument/2006/relationships/image" Target="../media/image167.jpg"/><Relationship Id="rId4" Type="http://schemas.openxmlformats.org/officeDocument/2006/relationships/image" Target="../media/image1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3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5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7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8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9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4944" y="694943"/>
            <a:ext cx="6109970" cy="9057640"/>
            <a:chOff x="694944" y="694943"/>
            <a:chExt cx="6109970" cy="9057640"/>
          </a:xfrm>
        </p:grpSpPr>
        <p:sp>
          <p:nvSpPr>
            <p:cNvPr id="3" name="object 3"/>
            <p:cNvSpPr/>
            <p:nvPr/>
          </p:nvSpPr>
          <p:spPr>
            <a:xfrm>
              <a:off x="694944" y="694943"/>
              <a:ext cx="6109970" cy="1543050"/>
            </a:xfrm>
            <a:custGeom>
              <a:avLst/>
              <a:gdLst/>
              <a:ahLst/>
              <a:cxnLst/>
              <a:rect l="l" t="t" r="r" b="b"/>
              <a:pathLst>
                <a:path w="6109970" h="1543050">
                  <a:moveTo>
                    <a:pt x="0" y="1542542"/>
                  </a:moveTo>
                  <a:lnTo>
                    <a:pt x="6109461" y="1542542"/>
                  </a:lnTo>
                  <a:lnTo>
                    <a:pt x="6109461" y="0"/>
                  </a:lnTo>
                  <a:lnTo>
                    <a:pt x="0" y="0"/>
                  </a:lnTo>
                  <a:lnTo>
                    <a:pt x="0" y="1542542"/>
                  </a:lnTo>
                  <a:close/>
                </a:path>
              </a:pathLst>
            </a:custGeom>
            <a:solidFill>
              <a:srgbClr val="3DA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944" y="2235961"/>
              <a:ext cx="1794510" cy="3759200"/>
            </a:xfrm>
            <a:custGeom>
              <a:avLst/>
              <a:gdLst/>
              <a:ahLst/>
              <a:cxnLst/>
              <a:rect l="l" t="t" r="r" b="b"/>
              <a:pathLst>
                <a:path w="1794510" h="3759200">
                  <a:moveTo>
                    <a:pt x="1794002" y="0"/>
                  </a:moveTo>
                  <a:lnTo>
                    <a:pt x="0" y="0"/>
                  </a:lnTo>
                  <a:lnTo>
                    <a:pt x="0" y="3758819"/>
                  </a:lnTo>
                  <a:lnTo>
                    <a:pt x="1794002" y="3758819"/>
                  </a:lnTo>
                  <a:lnTo>
                    <a:pt x="179400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87422" y="2235961"/>
              <a:ext cx="4317365" cy="3759200"/>
            </a:xfrm>
            <a:custGeom>
              <a:avLst/>
              <a:gdLst/>
              <a:ahLst/>
              <a:cxnLst/>
              <a:rect l="l" t="t" r="r" b="b"/>
              <a:pathLst>
                <a:path w="4317365" h="3759200">
                  <a:moveTo>
                    <a:pt x="4316857" y="0"/>
                  </a:moveTo>
                  <a:lnTo>
                    <a:pt x="0" y="0"/>
                  </a:lnTo>
                  <a:lnTo>
                    <a:pt x="0" y="3758819"/>
                  </a:lnTo>
                  <a:lnTo>
                    <a:pt x="4316857" y="3758819"/>
                  </a:lnTo>
                  <a:lnTo>
                    <a:pt x="431685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4944" y="5993256"/>
              <a:ext cx="355600" cy="443865"/>
            </a:xfrm>
            <a:custGeom>
              <a:avLst/>
              <a:gdLst/>
              <a:ahLst/>
              <a:cxnLst/>
              <a:rect l="l" t="t" r="r" b="b"/>
              <a:pathLst>
                <a:path w="355600" h="443864">
                  <a:moveTo>
                    <a:pt x="355092" y="0"/>
                  </a:moveTo>
                  <a:lnTo>
                    <a:pt x="0" y="0"/>
                  </a:lnTo>
                  <a:lnTo>
                    <a:pt x="0" y="443484"/>
                  </a:lnTo>
                  <a:lnTo>
                    <a:pt x="355092" y="443484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8512" y="5993256"/>
              <a:ext cx="5756275" cy="443865"/>
            </a:xfrm>
            <a:custGeom>
              <a:avLst/>
              <a:gdLst/>
              <a:ahLst/>
              <a:cxnLst/>
              <a:rect l="l" t="t" r="r" b="b"/>
              <a:pathLst>
                <a:path w="5756275" h="443864">
                  <a:moveTo>
                    <a:pt x="5755894" y="0"/>
                  </a:moveTo>
                  <a:lnTo>
                    <a:pt x="0" y="0"/>
                  </a:lnTo>
                  <a:lnTo>
                    <a:pt x="0" y="443484"/>
                  </a:lnTo>
                  <a:lnTo>
                    <a:pt x="5755894" y="443484"/>
                  </a:lnTo>
                  <a:lnTo>
                    <a:pt x="575589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4944" y="6435216"/>
              <a:ext cx="355600" cy="885825"/>
            </a:xfrm>
            <a:custGeom>
              <a:avLst/>
              <a:gdLst/>
              <a:ahLst/>
              <a:cxnLst/>
              <a:rect l="l" t="t" r="r" b="b"/>
              <a:pathLst>
                <a:path w="355600" h="885825">
                  <a:moveTo>
                    <a:pt x="355092" y="0"/>
                  </a:moveTo>
                  <a:lnTo>
                    <a:pt x="0" y="0"/>
                  </a:lnTo>
                  <a:lnTo>
                    <a:pt x="0" y="885444"/>
                  </a:lnTo>
                  <a:lnTo>
                    <a:pt x="355092" y="885444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8512" y="6435216"/>
              <a:ext cx="5756275" cy="885825"/>
            </a:xfrm>
            <a:custGeom>
              <a:avLst/>
              <a:gdLst/>
              <a:ahLst/>
              <a:cxnLst/>
              <a:rect l="l" t="t" r="r" b="b"/>
              <a:pathLst>
                <a:path w="5756275" h="885825">
                  <a:moveTo>
                    <a:pt x="1440434" y="0"/>
                  </a:moveTo>
                  <a:lnTo>
                    <a:pt x="0" y="0"/>
                  </a:lnTo>
                  <a:lnTo>
                    <a:pt x="0" y="885444"/>
                  </a:lnTo>
                  <a:lnTo>
                    <a:pt x="1440434" y="885444"/>
                  </a:lnTo>
                  <a:lnTo>
                    <a:pt x="1440434" y="0"/>
                  </a:lnTo>
                  <a:close/>
                </a:path>
                <a:path w="5756275" h="885825">
                  <a:moveTo>
                    <a:pt x="5755894" y="0"/>
                  </a:moveTo>
                  <a:lnTo>
                    <a:pt x="5394706" y="0"/>
                  </a:lnTo>
                  <a:lnTo>
                    <a:pt x="5394706" y="885444"/>
                  </a:lnTo>
                  <a:lnTo>
                    <a:pt x="5755894" y="885444"/>
                  </a:lnTo>
                  <a:lnTo>
                    <a:pt x="575589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944" y="7319137"/>
              <a:ext cx="6109970" cy="222885"/>
            </a:xfrm>
            <a:custGeom>
              <a:avLst/>
              <a:gdLst/>
              <a:ahLst/>
              <a:cxnLst/>
              <a:rect l="l" t="t" r="r" b="b"/>
              <a:pathLst>
                <a:path w="6109970" h="222884">
                  <a:moveTo>
                    <a:pt x="6109461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6109461" y="222504"/>
                  </a:lnTo>
                  <a:lnTo>
                    <a:pt x="610946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944" y="7540116"/>
              <a:ext cx="6109970" cy="2212340"/>
            </a:xfrm>
            <a:custGeom>
              <a:avLst/>
              <a:gdLst/>
              <a:ahLst/>
              <a:cxnLst/>
              <a:rect l="l" t="t" r="r" b="b"/>
              <a:pathLst>
                <a:path w="6109970" h="2212340">
                  <a:moveTo>
                    <a:pt x="6109461" y="0"/>
                  </a:moveTo>
                  <a:lnTo>
                    <a:pt x="0" y="0"/>
                  </a:lnTo>
                  <a:lnTo>
                    <a:pt x="0" y="2211959"/>
                  </a:lnTo>
                  <a:lnTo>
                    <a:pt x="6109461" y="2211959"/>
                  </a:lnTo>
                  <a:lnTo>
                    <a:pt x="610946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26210" y="6520053"/>
            <a:ext cx="6959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latin typeface="함초롬돋움"/>
                <a:cs typeface="함초롬돋움"/>
              </a:rPr>
              <a:t>사이트명</a:t>
            </a:r>
            <a:endParaRPr sz="14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3756" y="6962013"/>
            <a:ext cx="1132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latin typeface="함초롬돋움"/>
                <a:cs typeface="함초롬돋움"/>
              </a:rPr>
              <a:t>웹</a:t>
            </a:r>
            <a:r>
              <a:rPr sz="1400" spc="-30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사이트</a:t>
            </a:r>
            <a:r>
              <a:rPr sz="1400" spc="-2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주소</a:t>
            </a:r>
            <a:endParaRPr sz="14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4935" y="6520053"/>
            <a:ext cx="2187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latin typeface="함초롬돋움"/>
                <a:cs typeface="함초롬돋움"/>
              </a:rPr>
              <a:t>마이데이터</a:t>
            </a:r>
            <a:r>
              <a:rPr sz="1400" spc="-5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지원</a:t>
            </a:r>
            <a:r>
              <a:rPr sz="1400" spc="-5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플랫폼</a:t>
            </a:r>
            <a:r>
              <a:rPr sz="1400" spc="-50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일반</a:t>
            </a:r>
            <a:endParaRPr sz="1400">
              <a:latin typeface="함초롬돋움"/>
              <a:cs typeface="함초롬돋움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4935" y="6962013"/>
            <a:ext cx="28238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함초롬돋움"/>
                <a:cs typeface="함초롬돋움"/>
              </a:rPr>
              <a:t>https://mydata.privacy.go.kr/main</a:t>
            </a:r>
            <a:endParaRPr sz="1400">
              <a:latin typeface="함초롬돋움"/>
              <a:cs typeface="함초롬돋움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0782" y="6078092"/>
            <a:ext cx="6870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latin typeface="함초롬돋움"/>
                <a:cs typeface="함초롬돋움"/>
              </a:rPr>
              <a:t>2차</a:t>
            </a:r>
            <a:r>
              <a:rPr sz="1400" spc="-100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심사</a:t>
            </a:r>
            <a:endParaRPr sz="1400">
              <a:latin typeface="함초롬돋움"/>
              <a:cs typeface="함초롬돋움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10254" y="7515605"/>
            <a:ext cx="9975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FFFFFF"/>
                </a:solidFill>
                <a:latin typeface="함초롬돋움"/>
                <a:cs typeface="함초롬돋움"/>
              </a:rPr>
              <a:t>2025.03.07</a:t>
            </a:r>
            <a:endParaRPr sz="1400">
              <a:latin typeface="함초롬돋움"/>
              <a:cs typeface="함초롬돋움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6731" y="920597"/>
            <a:ext cx="5901690" cy="8052434"/>
            <a:chOff x="826731" y="920597"/>
            <a:chExt cx="5901690" cy="8052434"/>
          </a:xfrm>
        </p:grpSpPr>
        <p:sp>
          <p:nvSpPr>
            <p:cNvPr id="19" name="object 19"/>
            <p:cNvSpPr/>
            <p:nvPr/>
          </p:nvSpPr>
          <p:spPr>
            <a:xfrm>
              <a:off x="1043177" y="5987922"/>
              <a:ext cx="0" cy="1336675"/>
            </a:xfrm>
            <a:custGeom>
              <a:avLst/>
              <a:gdLst/>
              <a:ahLst/>
              <a:cxnLst/>
              <a:rect l="l" t="t" r="r" b="b"/>
              <a:pathLst>
                <a:path h="1336675">
                  <a:moveTo>
                    <a:pt x="0" y="0"/>
                  </a:moveTo>
                  <a:lnTo>
                    <a:pt x="0" y="1336548"/>
                  </a:lnTo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2415" y="5987160"/>
              <a:ext cx="12700" cy="1338580"/>
            </a:xfrm>
            <a:custGeom>
              <a:avLst/>
              <a:gdLst/>
              <a:ahLst/>
              <a:cxnLst/>
              <a:rect l="l" t="t" r="r" b="b"/>
              <a:pathLst>
                <a:path w="12700" h="1338579">
                  <a:moveTo>
                    <a:pt x="12191" y="0"/>
                  </a:moveTo>
                  <a:lnTo>
                    <a:pt x="0" y="0"/>
                  </a:lnTo>
                  <a:lnTo>
                    <a:pt x="0" y="1338072"/>
                  </a:lnTo>
                  <a:lnTo>
                    <a:pt x="12191" y="1338072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82088" y="6000114"/>
              <a:ext cx="0" cy="1324610"/>
            </a:xfrm>
            <a:custGeom>
              <a:avLst/>
              <a:gdLst/>
              <a:ahLst/>
              <a:cxnLst/>
              <a:rect l="l" t="t" r="r" b="b"/>
              <a:pathLst>
                <a:path h="1324609">
                  <a:moveTo>
                    <a:pt x="0" y="0"/>
                  </a:moveTo>
                  <a:lnTo>
                    <a:pt x="0" y="1324356"/>
                  </a:lnTo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81326" y="5999352"/>
              <a:ext cx="12700" cy="1325880"/>
            </a:xfrm>
            <a:custGeom>
              <a:avLst/>
              <a:gdLst/>
              <a:ahLst/>
              <a:cxnLst/>
              <a:rect l="l" t="t" r="r" b="b"/>
              <a:pathLst>
                <a:path w="12700" h="1325879">
                  <a:moveTo>
                    <a:pt x="12191" y="0"/>
                  </a:moveTo>
                  <a:lnTo>
                    <a:pt x="0" y="0"/>
                  </a:lnTo>
                  <a:lnTo>
                    <a:pt x="0" y="1325879"/>
                  </a:lnTo>
                  <a:lnTo>
                    <a:pt x="12191" y="1325879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37883" y="6442074"/>
              <a:ext cx="0" cy="882650"/>
            </a:xfrm>
            <a:custGeom>
              <a:avLst/>
              <a:gdLst/>
              <a:ahLst/>
              <a:cxnLst/>
              <a:rect l="l" t="t" r="r" b="b"/>
              <a:pathLst>
                <a:path h="882650">
                  <a:moveTo>
                    <a:pt x="0" y="0"/>
                  </a:moveTo>
                  <a:lnTo>
                    <a:pt x="0" y="882396"/>
                  </a:lnTo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37122" y="6441312"/>
              <a:ext cx="12700" cy="883919"/>
            </a:xfrm>
            <a:custGeom>
              <a:avLst/>
              <a:gdLst/>
              <a:ahLst/>
              <a:cxnLst/>
              <a:rect l="l" t="t" r="r" b="b"/>
              <a:pathLst>
                <a:path w="12700" h="883920">
                  <a:moveTo>
                    <a:pt x="12191" y="0"/>
                  </a:moveTo>
                  <a:lnTo>
                    <a:pt x="0" y="0"/>
                  </a:lnTo>
                  <a:lnTo>
                    <a:pt x="0" y="883920"/>
                  </a:lnTo>
                  <a:lnTo>
                    <a:pt x="12191" y="883920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5370" y="5987922"/>
              <a:ext cx="1437640" cy="0"/>
            </a:xfrm>
            <a:custGeom>
              <a:avLst/>
              <a:gdLst/>
              <a:ahLst/>
              <a:cxnLst/>
              <a:rect l="l" t="t" r="r" b="b"/>
              <a:pathLst>
                <a:path w="1437639">
                  <a:moveTo>
                    <a:pt x="0" y="0"/>
                  </a:moveTo>
                  <a:lnTo>
                    <a:pt x="1437386" y="0"/>
                  </a:lnTo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4608" y="5987161"/>
              <a:ext cx="1438910" cy="12700"/>
            </a:xfrm>
            <a:custGeom>
              <a:avLst/>
              <a:gdLst/>
              <a:ahLst/>
              <a:cxnLst/>
              <a:rect l="l" t="t" r="r" b="b"/>
              <a:pathLst>
                <a:path w="1438910" h="12700">
                  <a:moveTo>
                    <a:pt x="1438910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438910" y="12191"/>
                  </a:lnTo>
                  <a:lnTo>
                    <a:pt x="143891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55370" y="6429882"/>
              <a:ext cx="5393690" cy="0"/>
            </a:xfrm>
            <a:custGeom>
              <a:avLst/>
              <a:gdLst/>
              <a:ahLst/>
              <a:cxnLst/>
              <a:rect l="l" t="t" r="r" b="b"/>
              <a:pathLst>
                <a:path w="5393690">
                  <a:moveTo>
                    <a:pt x="0" y="0"/>
                  </a:moveTo>
                  <a:lnTo>
                    <a:pt x="5393182" y="0"/>
                  </a:lnTo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54608" y="6429120"/>
              <a:ext cx="5394960" cy="12700"/>
            </a:xfrm>
            <a:custGeom>
              <a:avLst/>
              <a:gdLst/>
              <a:ahLst/>
              <a:cxnLst/>
              <a:rect l="l" t="t" r="r" b="b"/>
              <a:pathLst>
                <a:path w="5394960" h="12700">
                  <a:moveTo>
                    <a:pt x="5394706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5394706" y="12192"/>
                  </a:lnTo>
                  <a:lnTo>
                    <a:pt x="539470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5370" y="6871842"/>
              <a:ext cx="5393690" cy="0"/>
            </a:xfrm>
            <a:custGeom>
              <a:avLst/>
              <a:gdLst/>
              <a:ahLst/>
              <a:cxnLst/>
              <a:rect l="l" t="t" r="r" b="b"/>
              <a:pathLst>
                <a:path w="5393690">
                  <a:moveTo>
                    <a:pt x="0" y="0"/>
                  </a:moveTo>
                  <a:lnTo>
                    <a:pt x="5393182" y="0"/>
                  </a:lnTo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4608" y="6871080"/>
              <a:ext cx="5394960" cy="12700"/>
            </a:xfrm>
            <a:custGeom>
              <a:avLst/>
              <a:gdLst/>
              <a:ahLst/>
              <a:cxnLst/>
              <a:rect l="l" t="t" r="r" b="b"/>
              <a:pathLst>
                <a:path w="5394960" h="12700">
                  <a:moveTo>
                    <a:pt x="5394706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5394706" y="12192"/>
                  </a:lnTo>
                  <a:lnTo>
                    <a:pt x="539470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5370" y="7313802"/>
              <a:ext cx="5393690" cy="0"/>
            </a:xfrm>
            <a:custGeom>
              <a:avLst/>
              <a:gdLst/>
              <a:ahLst/>
              <a:cxnLst/>
              <a:rect l="l" t="t" r="r" b="b"/>
              <a:pathLst>
                <a:path w="5393690">
                  <a:moveTo>
                    <a:pt x="0" y="0"/>
                  </a:moveTo>
                  <a:lnTo>
                    <a:pt x="5393182" y="0"/>
                  </a:lnTo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54608" y="7313041"/>
              <a:ext cx="5394960" cy="12700"/>
            </a:xfrm>
            <a:custGeom>
              <a:avLst/>
              <a:gdLst/>
              <a:ahLst/>
              <a:cxnLst/>
              <a:rect l="l" t="t" r="r" b="b"/>
              <a:pathLst>
                <a:path w="5394960" h="12700">
                  <a:moveTo>
                    <a:pt x="5394706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5394706" y="12191"/>
                  </a:lnTo>
                  <a:lnTo>
                    <a:pt x="539470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22087" y="5510402"/>
              <a:ext cx="1706880" cy="860425"/>
            </a:xfrm>
            <a:custGeom>
              <a:avLst/>
              <a:gdLst/>
              <a:ahLst/>
              <a:cxnLst/>
              <a:rect l="l" t="t" r="r" b="b"/>
              <a:pathLst>
                <a:path w="1706879" h="860425">
                  <a:moveTo>
                    <a:pt x="33720" y="69"/>
                  </a:moveTo>
                  <a:lnTo>
                    <a:pt x="1575" y="21574"/>
                  </a:lnTo>
                  <a:lnTo>
                    <a:pt x="0" y="29336"/>
                  </a:lnTo>
                  <a:lnTo>
                    <a:pt x="16" y="38195"/>
                  </a:lnTo>
                  <a:lnTo>
                    <a:pt x="215773" y="820419"/>
                  </a:lnTo>
                  <a:lnTo>
                    <a:pt x="243383" y="856656"/>
                  </a:lnTo>
                  <a:lnTo>
                    <a:pt x="258190" y="859535"/>
                  </a:lnTo>
                  <a:lnTo>
                    <a:pt x="273139" y="857085"/>
                  </a:lnTo>
                  <a:lnTo>
                    <a:pt x="285765" y="849741"/>
                  </a:lnTo>
                  <a:lnTo>
                    <a:pt x="296035" y="837515"/>
                  </a:lnTo>
                  <a:lnTo>
                    <a:pt x="303911" y="820419"/>
                  </a:lnTo>
                  <a:lnTo>
                    <a:pt x="333894" y="705484"/>
                  </a:lnTo>
                  <a:lnTo>
                    <a:pt x="261492" y="705484"/>
                  </a:lnTo>
                  <a:lnTo>
                    <a:pt x="69469" y="26796"/>
                  </a:lnTo>
                  <a:lnTo>
                    <a:pt x="40211" y="269"/>
                  </a:lnTo>
                  <a:lnTo>
                    <a:pt x="33720" y="69"/>
                  </a:lnTo>
                  <a:close/>
                </a:path>
                <a:path w="1706879" h="860425">
                  <a:moveTo>
                    <a:pt x="558308" y="122808"/>
                  </a:moveTo>
                  <a:lnTo>
                    <a:pt x="485901" y="122808"/>
                  </a:lnTo>
                  <a:lnTo>
                    <a:pt x="668909" y="819276"/>
                  </a:lnTo>
                  <a:lnTo>
                    <a:pt x="675340" y="836872"/>
                  </a:lnTo>
                  <a:lnTo>
                    <a:pt x="684545" y="849455"/>
                  </a:lnTo>
                  <a:lnTo>
                    <a:pt x="696537" y="857013"/>
                  </a:lnTo>
                  <a:lnTo>
                    <a:pt x="711326" y="859535"/>
                  </a:lnTo>
                  <a:lnTo>
                    <a:pt x="726616" y="857013"/>
                  </a:lnTo>
                  <a:lnTo>
                    <a:pt x="738965" y="849455"/>
                  </a:lnTo>
                  <a:lnTo>
                    <a:pt x="748385" y="836872"/>
                  </a:lnTo>
                  <a:lnTo>
                    <a:pt x="754888" y="819276"/>
                  </a:lnTo>
                  <a:lnTo>
                    <a:pt x="786451" y="705484"/>
                  </a:lnTo>
                  <a:lnTo>
                    <a:pt x="709040" y="705484"/>
                  </a:lnTo>
                  <a:lnTo>
                    <a:pt x="558308" y="122808"/>
                  </a:lnTo>
                  <a:close/>
                </a:path>
                <a:path w="1706879" h="860425">
                  <a:moveTo>
                    <a:pt x="484759" y="0"/>
                  </a:moveTo>
                  <a:lnTo>
                    <a:pt x="441396" y="20734"/>
                  </a:lnTo>
                  <a:lnTo>
                    <a:pt x="261492" y="705484"/>
                  </a:lnTo>
                  <a:lnTo>
                    <a:pt x="333894" y="705484"/>
                  </a:lnTo>
                  <a:lnTo>
                    <a:pt x="485901" y="122808"/>
                  </a:lnTo>
                  <a:lnTo>
                    <a:pt x="558308" y="122808"/>
                  </a:lnTo>
                  <a:lnTo>
                    <a:pt x="536066" y="36829"/>
                  </a:lnTo>
                  <a:lnTo>
                    <a:pt x="529085" y="20734"/>
                  </a:lnTo>
                  <a:lnTo>
                    <a:pt x="518223" y="9223"/>
                  </a:lnTo>
                  <a:lnTo>
                    <a:pt x="503455" y="2307"/>
                  </a:lnTo>
                  <a:lnTo>
                    <a:pt x="484759" y="0"/>
                  </a:lnTo>
                  <a:close/>
                </a:path>
                <a:path w="1706879" h="860425">
                  <a:moveTo>
                    <a:pt x="935313" y="69"/>
                  </a:moveTo>
                  <a:lnTo>
                    <a:pt x="901184" y="21840"/>
                  </a:lnTo>
                  <a:lnTo>
                    <a:pt x="709040" y="705484"/>
                  </a:lnTo>
                  <a:lnTo>
                    <a:pt x="786451" y="705484"/>
                  </a:lnTo>
                  <a:lnTo>
                    <a:pt x="969137" y="46862"/>
                  </a:lnTo>
                  <a:lnTo>
                    <a:pt x="970139" y="38195"/>
                  </a:lnTo>
                  <a:lnTo>
                    <a:pt x="969724" y="30099"/>
                  </a:lnTo>
                  <a:lnTo>
                    <a:pt x="942339" y="1142"/>
                  </a:lnTo>
                  <a:lnTo>
                    <a:pt x="935313" y="69"/>
                  </a:lnTo>
                  <a:close/>
                </a:path>
                <a:path w="1706879" h="860425">
                  <a:moveTo>
                    <a:pt x="1364488" y="1142"/>
                  </a:moveTo>
                  <a:lnTo>
                    <a:pt x="1326514" y="13334"/>
                  </a:lnTo>
                  <a:lnTo>
                    <a:pt x="1299717" y="52450"/>
                  </a:lnTo>
                  <a:lnTo>
                    <a:pt x="1024001" y="809243"/>
                  </a:lnTo>
                  <a:lnTo>
                    <a:pt x="1019810" y="826007"/>
                  </a:lnTo>
                  <a:lnTo>
                    <a:pt x="1020429" y="833532"/>
                  </a:lnTo>
                  <a:lnTo>
                    <a:pt x="1049649" y="859893"/>
                  </a:lnTo>
                  <a:lnTo>
                    <a:pt x="1056116" y="860012"/>
                  </a:lnTo>
                  <a:lnTo>
                    <a:pt x="1062464" y="858750"/>
                  </a:lnTo>
                  <a:lnTo>
                    <a:pt x="1089914" y="831595"/>
                  </a:lnTo>
                  <a:lnTo>
                    <a:pt x="1184783" y="571500"/>
                  </a:lnTo>
                  <a:lnTo>
                    <a:pt x="1616857" y="571500"/>
                  </a:lnTo>
                  <a:lnTo>
                    <a:pt x="1594416" y="510158"/>
                  </a:lnTo>
                  <a:lnTo>
                    <a:pt x="1207008" y="510158"/>
                  </a:lnTo>
                  <a:lnTo>
                    <a:pt x="1362202" y="85978"/>
                  </a:lnTo>
                  <a:lnTo>
                    <a:pt x="1439237" y="85978"/>
                  </a:lnTo>
                  <a:lnTo>
                    <a:pt x="1426972" y="52450"/>
                  </a:lnTo>
                  <a:lnTo>
                    <a:pt x="1400175" y="13334"/>
                  </a:lnTo>
                  <a:lnTo>
                    <a:pt x="1373796" y="1904"/>
                  </a:lnTo>
                  <a:lnTo>
                    <a:pt x="1364488" y="1142"/>
                  </a:lnTo>
                  <a:close/>
                </a:path>
                <a:path w="1706879" h="860425">
                  <a:moveTo>
                    <a:pt x="1616857" y="571500"/>
                  </a:moveTo>
                  <a:lnTo>
                    <a:pt x="1543050" y="571500"/>
                  </a:lnTo>
                  <a:lnTo>
                    <a:pt x="1636776" y="831595"/>
                  </a:lnTo>
                  <a:lnTo>
                    <a:pt x="1670288" y="859154"/>
                  </a:lnTo>
                  <a:lnTo>
                    <a:pt x="1676969" y="858821"/>
                  </a:lnTo>
                  <a:lnTo>
                    <a:pt x="1705260" y="833104"/>
                  </a:lnTo>
                  <a:lnTo>
                    <a:pt x="1706308" y="825436"/>
                  </a:lnTo>
                  <a:lnTo>
                    <a:pt x="1705832" y="817483"/>
                  </a:lnTo>
                  <a:lnTo>
                    <a:pt x="1703832" y="809243"/>
                  </a:lnTo>
                  <a:lnTo>
                    <a:pt x="1616857" y="571500"/>
                  </a:lnTo>
                  <a:close/>
                </a:path>
                <a:path w="1706879" h="860425">
                  <a:moveTo>
                    <a:pt x="1439237" y="85978"/>
                  </a:moveTo>
                  <a:lnTo>
                    <a:pt x="1365631" y="85978"/>
                  </a:lnTo>
                  <a:lnTo>
                    <a:pt x="1519555" y="510158"/>
                  </a:lnTo>
                  <a:lnTo>
                    <a:pt x="1594416" y="510158"/>
                  </a:lnTo>
                  <a:lnTo>
                    <a:pt x="1439237" y="85978"/>
                  </a:lnTo>
                  <a:close/>
                </a:path>
              </a:pathLst>
            </a:custGeom>
            <a:solidFill>
              <a:srgbClr val="7E7E7E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849" y="8214346"/>
              <a:ext cx="3210687" cy="75820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731" y="920597"/>
              <a:ext cx="1448561" cy="963193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64915">
              <a:lnSpc>
                <a:spcPct val="100000"/>
              </a:lnSpc>
              <a:spcBef>
                <a:spcPts val="480"/>
              </a:spcBef>
            </a:pPr>
            <a:r>
              <a:rPr spc="-15" dirty="0"/>
              <a:t>Web</a:t>
            </a:r>
            <a:r>
              <a:rPr spc="75" dirty="0"/>
              <a:t> </a:t>
            </a:r>
            <a:r>
              <a:rPr spc="45" dirty="0">
                <a:solidFill>
                  <a:srgbClr val="585858"/>
                </a:solidFill>
              </a:rPr>
              <a:t>접근성</a:t>
            </a:r>
          </a:p>
          <a:p>
            <a:pPr marL="3391535">
              <a:lnSpc>
                <a:spcPct val="100000"/>
              </a:lnSpc>
              <a:spcBef>
                <a:spcPts val="280"/>
              </a:spcBef>
            </a:pPr>
            <a:r>
              <a:rPr sz="2000" spc="40" dirty="0">
                <a:solidFill>
                  <a:srgbClr val="585858"/>
                </a:solidFill>
              </a:rPr>
              <a:t>품질인증</a:t>
            </a:r>
            <a:r>
              <a:rPr sz="2000" spc="30" dirty="0">
                <a:solidFill>
                  <a:srgbClr val="585858"/>
                </a:solidFill>
              </a:rPr>
              <a:t> </a:t>
            </a:r>
            <a:r>
              <a:rPr sz="2000" spc="40" dirty="0">
                <a:solidFill>
                  <a:srgbClr val="585858"/>
                </a:solidFill>
              </a:rPr>
              <a:t>심사결과서</a:t>
            </a:r>
            <a:endParaRPr sz="2000"/>
          </a:p>
        </p:txBody>
      </p:sp>
      <p:sp>
        <p:nvSpPr>
          <p:cNvPr id="37" name="object 37"/>
          <p:cNvSpPr txBox="1"/>
          <p:nvPr/>
        </p:nvSpPr>
        <p:spPr>
          <a:xfrm>
            <a:off x="761491" y="9267850"/>
            <a:ext cx="12160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함초롬돋움"/>
                <a:cs typeface="함초롬돋움"/>
                <a:hlinkClick r:id="rId4"/>
              </a:rPr>
              <a:t>www.wa.or.kr</a:t>
            </a:r>
            <a:endParaRPr sz="1400">
              <a:latin typeface="함초롬돋움"/>
              <a:cs typeface="함초롬돋움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5015" y="9254134"/>
            <a:ext cx="13284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FFFFF"/>
                </a:solidFill>
                <a:latin typeface="함초롬돋움"/>
                <a:cs typeface="함초롬돋움"/>
              </a:rPr>
              <a:t>T.</a:t>
            </a:r>
            <a:r>
              <a:rPr sz="1400" spc="-8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함초롬돋움"/>
                <a:cs typeface="함초롬돋움"/>
              </a:rPr>
              <a:t>02-858-7220</a:t>
            </a:r>
            <a:endParaRPr sz="1400">
              <a:latin typeface="함초롬돋움"/>
              <a:cs typeface="함초롬돋움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5698" y="1096073"/>
          <a:ext cx="6036310" cy="28071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1.</a:t>
                      </a:r>
                      <a:r>
                        <a:rPr sz="900" spc="1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메인페이지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소개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안내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900" spc="-45" dirty="0">
                          <a:latin typeface="함초롬바탕"/>
                          <a:cs typeface="함초롬바탕"/>
                        </a:rPr>
                        <a:t>https://mydata.privacy.go.kr/main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254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87960">
                        <a:lnSpc>
                          <a:spcPts val="900"/>
                        </a:lnSpc>
                        <a:spcBef>
                          <a:spcPts val="780"/>
                        </a:spcBef>
                      </a:pPr>
                      <a:r>
                        <a:rPr sz="900" spc="-45" dirty="0">
                          <a:latin typeface="함초롬바탕"/>
                          <a:cs typeface="함초롬바탕"/>
                        </a:rPr>
                        <a:t>https://mydata.privacy.go.kr/mbr/intro/mydata-i </a:t>
                      </a:r>
                      <a:r>
                        <a:rPr sz="900" spc="-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45" dirty="0">
                          <a:latin typeface="함초롬바탕"/>
                          <a:cs typeface="함초롬바탕"/>
                        </a:rPr>
                        <a:t>ntro-dtl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90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231" y="1931847"/>
            <a:ext cx="2901657" cy="19303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3449" y="1930323"/>
            <a:ext cx="2900133" cy="193335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5698" y="4008310"/>
          <a:ext cx="6036310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3.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소개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지원플랫폼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소개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4.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소개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이용절차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안내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990"/>
                        </a:lnSpc>
                        <a:spcBef>
                          <a:spcPts val="625"/>
                        </a:spcBef>
                      </a:pPr>
                      <a:r>
                        <a:rPr sz="900" spc="-40" dirty="0">
                          <a:latin typeface="함초롬바탕"/>
                          <a:cs typeface="함초롬바탕"/>
                        </a:rPr>
                        <a:t>https://mydata.privacy.go.kr/mbr/intro/platform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126364">
                        <a:lnSpc>
                          <a:spcPts val="990"/>
                        </a:lnSpc>
                      </a:pPr>
                      <a:r>
                        <a:rPr sz="900" spc="-55" dirty="0">
                          <a:latin typeface="함초롬바탕"/>
                          <a:cs typeface="함초롬바탕"/>
                        </a:rPr>
                        <a:t>-intro-dtl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7937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86055">
                        <a:lnSpc>
                          <a:spcPts val="900"/>
                        </a:lnSpc>
                        <a:spcBef>
                          <a:spcPts val="805"/>
                        </a:spcBef>
                      </a:pPr>
                      <a:r>
                        <a:rPr sz="900" spc="-40" dirty="0">
                          <a:latin typeface="함초롬바탕"/>
                          <a:cs typeface="함초롬바탕"/>
                        </a:rPr>
                        <a:t>https://mydata.privacy.go.kr/mbr/intro/use-guid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40" dirty="0">
                          <a:latin typeface="함초롬바탕"/>
                          <a:cs typeface="함초롬바탕"/>
                        </a:rPr>
                        <a:t>e-dtl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0223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6231" y="4842548"/>
            <a:ext cx="2901657" cy="19333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3449" y="4841024"/>
            <a:ext cx="2900133" cy="1936407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35698" y="6920534"/>
          <a:ext cx="6036310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5.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소개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주요메뉴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가이드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4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6.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관리(제3자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제공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동의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포함)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4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208279">
                        <a:lnSpc>
                          <a:spcPts val="900"/>
                        </a:lnSpc>
                        <a:spcBef>
                          <a:spcPts val="830"/>
                        </a:spcBef>
                      </a:pPr>
                      <a:r>
                        <a:rPr sz="900" spc="-45" dirty="0">
                          <a:latin typeface="함초롬바탕"/>
                          <a:cs typeface="함초롬바탕"/>
                        </a:rPr>
                        <a:t>https://mydata.privacy.go.kr/mbr/intro/menu-gu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ide-dtl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0541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89865">
                        <a:lnSpc>
                          <a:spcPts val="900"/>
                        </a:lnSpc>
                        <a:spcBef>
                          <a:spcPts val="830"/>
                        </a:spcBef>
                      </a:pPr>
                      <a:r>
                        <a:rPr sz="900" spc="-50" dirty="0">
                          <a:latin typeface="함초롬바탕"/>
                          <a:cs typeface="함초롬바탕"/>
                        </a:rPr>
                        <a:t>https://mydata.privacy.go.kr/mbr/trsm/transmiss </a:t>
                      </a:r>
                      <a:r>
                        <a:rPr sz="900" spc="-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ion-demand-guide-info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0541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6231" y="7753248"/>
            <a:ext cx="2901657" cy="19348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3449" y="7756296"/>
            <a:ext cx="2900133" cy="193032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6627" y="9878608"/>
            <a:ext cx="2674620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WA-P-020-7-1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50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7C1CC"/>
                </a:solidFill>
                <a:latin typeface="함초롬바탕"/>
                <a:cs typeface="함초롬바탕"/>
              </a:rPr>
              <a:t>전문가</a:t>
            </a:r>
            <a:r>
              <a:rPr sz="800" spc="155" dirty="0">
                <a:solidFill>
                  <a:srgbClr val="87C1CC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심사보고서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b="1" spc="5" dirty="0">
                <a:solidFill>
                  <a:srgbClr val="818181"/>
                </a:solidFill>
                <a:latin typeface="Noto Sans KR Bold"/>
                <a:cs typeface="Noto Sans KR Bold"/>
              </a:rPr>
              <a:t>(화면&amp;동영상 </a:t>
            </a:r>
            <a:r>
              <a:rPr sz="800" b="1" spc="25" dirty="0">
                <a:solidFill>
                  <a:srgbClr val="818181"/>
                </a:solidFill>
                <a:latin typeface="Noto Sans KR Bold"/>
                <a:cs typeface="Noto Sans KR Bold"/>
              </a:rPr>
              <a:t> </a:t>
            </a:r>
            <a:r>
              <a:rPr sz="800" b="1" dirty="0">
                <a:solidFill>
                  <a:srgbClr val="818181"/>
                </a:solidFill>
                <a:latin typeface="Noto Sans KR Bold"/>
                <a:cs typeface="Noto Sans KR Bold"/>
              </a:rPr>
              <a:t>선정)</a:t>
            </a:r>
            <a:endParaRPr sz="800">
              <a:latin typeface="Noto Sans KR Bold"/>
              <a:cs typeface="Noto Sans KR 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3888" y="9994859"/>
            <a:ext cx="1530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2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2291080" algn="l"/>
                        </a:tabLst>
                      </a:pPr>
                      <a:r>
                        <a:rPr sz="1100" spc="15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11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로그인하기.	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2</a:t>
                      </a:r>
                      <a:r>
                        <a:rPr sz="1100" b="1" spc="275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25" dirty="0">
                          <a:latin typeface="Noto Sans KR Bold"/>
                          <a:cs typeface="Noto Sans KR Bold"/>
                        </a:rPr>
                        <a:t>3</a:t>
                      </a:r>
                      <a:r>
                        <a:rPr sz="1100" spc="25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뇌병변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 marL="459105" marR="575310" indent="-152400">
                        <a:lnSpc>
                          <a:spcPct val="133300"/>
                        </a:lnSpc>
                        <a:spcBef>
                          <a:spcPts val="820"/>
                        </a:spcBef>
                        <a:buChar char="-"/>
                        <a:tabLst>
                          <a:tab pos="459740" algn="l"/>
                        </a:tabLst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정보입력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페이지에서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아이디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중복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체크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레이어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팝업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내에서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중복 </a:t>
                      </a:r>
                      <a:r>
                        <a:rPr sz="1200" spc="-3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체크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Alert</a:t>
                      </a:r>
                      <a:r>
                        <a:rPr sz="1200" spc="2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표시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이후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백그라운드로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벗어나는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오류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459105" indent="-153035">
                        <a:lnSpc>
                          <a:spcPct val="100000"/>
                        </a:lnSpc>
                        <a:spcBef>
                          <a:spcPts val="480"/>
                        </a:spcBef>
                        <a:buChar char="-"/>
                        <a:tabLst>
                          <a:tab pos="459740" algn="l"/>
                        </a:tabLst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이메일</a:t>
                      </a:r>
                      <a:r>
                        <a:rPr sz="1200" spc="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인증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초기화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되는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현상.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5353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반드시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제자리로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복귀하여야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1041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402243"/>
            <a:ext cx="5792660" cy="41072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10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2291080" algn="l"/>
                        </a:tabLst>
                      </a:pPr>
                      <a:r>
                        <a:rPr sz="1100" spc="15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11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로그인하기.	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3</a:t>
                      </a:r>
                      <a:r>
                        <a:rPr sz="1100" b="1" spc="275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25" dirty="0">
                          <a:latin typeface="Noto Sans KR Bold"/>
                          <a:cs typeface="Noto Sans KR Bold"/>
                        </a:rPr>
                        <a:t>3</a:t>
                      </a:r>
                      <a:r>
                        <a:rPr sz="1100" spc="25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뇌병변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6705">
                        <a:lnSpc>
                          <a:spcPct val="100000"/>
                        </a:lnSpc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1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ID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로그인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페이지에서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본인인증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초기화되는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현상.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5353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인증번호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전송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후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복귀하여야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560561"/>
            <a:ext cx="5792660" cy="37890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11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100" spc="30" dirty="0">
                          <a:latin typeface="함초롬바탕"/>
                          <a:cs typeface="함초롬바탕"/>
                        </a:rPr>
                        <a:t>10.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마이페이지&gt;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내정보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dirty="0">
                          <a:latin typeface="함초롬바탕"/>
                          <a:cs typeface="함초롬바탕"/>
                        </a:rPr>
                        <a:t>관리(탭)]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내정보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수정하기.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35" dirty="0">
                          <a:latin typeface="함초롬바탕"/>
                          <a:cs typeface="함초롬바탕"/>
                        </a:rPr>
                        <a:t>전맹,</a:t>
                      </a:r>
                      <a:r>
                        <a:rPr sz="1300" spc="20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뇌병변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6705">
                        <a:lnSpc>
                          <a:spcPct val="100000"/>
                        </a:lnSpc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1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이메일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인증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후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초기화되는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오류.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5353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인증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실행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후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제자리로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복귀해야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694533"/>
            <a:ext cx="5792660" cy="35226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12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100" spc="30" dirty="0">
                          <a:latin typeface="함초롬바탕"/>
                          <a:cs typeface="함초롬바탕"/>
                        </a:rPr>
                        <a:t>11.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마이페이지&gt;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인증서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dirty="0">
                          <a:latin typeface="함초롬바탕"/>
                          <a:cs typeface="함초롬바탕"/>
                        </a:rPr>
                        <a:t>관리(탭)]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공동인증서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등록하기.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5" dirty="0">
                          <a:latin typeface="함초롬바탕"/>
                          <a:cs typeface="함초롬바탕"/>
                        </a:rPr>
                        <a:t>전맹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46405" indent="-140335" algn="just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-"/>
                        <a:tabLst>
                          <a:tab pos="447040" algn="l"/>
                        </a:tabLst>
                      </a:pP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인증서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등록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레이어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팝업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내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도움말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40" dirty="0">
                          <a:latin typeface="함초롬바탕"/>
                          <a:cs typeface="함초롬바탕"/>
                        </a:rPr>
                        <a:t>버튼에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대체텍스트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미제공.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  <a:p>
                      <a:pPr marL="516890" algn="just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00" spc="-204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100" spc="-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도움말을</a:t>
                      </a:r>
                      <a:r>
                        <a:rPr sz="1100" spc="20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실행해야만</a:t>
                      </a:r>
                      <a:r>
                        <a:rPr sz="1100" spc="204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대체텍스트를</a:t>
                      </a:r>
                      <a:r>
                        <a:rPr sz="1100" spc="204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읽는</a:t>
                      </a:r>
                      <a:r>
                        <a:rPr sz="1100" spc="204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오류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  <a:p>
                      <a:pPr marL="446405" marR="664210" indent="-140335" algn="just">
                        <a:lnSpc>
                          <a:spcPct val="129099"/>
                        </a:lnSpc>
                        <a:buChar char="-"/>
                        <a:tabLst>
                          <a:tab pos="447040" algn="l"/>
                        </a:tabLst>
                      </a:pP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보안 키보드 사용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체크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여부와는 상관없이 </a:t>
                      </a:r>
                      <a:r>
                        <a:rPr sz="1100" spc="-40" dirty="0">
                          <a:solidFill>
                            <a:srgbClr val="BE0000"/>
                          </a:solidFill>
                          <a:latin typeface="함초롬바탕"/>
                          <a:cs typeface="함초롬바탕"/>
                        </a:rPr>
                        <a:t>주민등록번호 </a:t>
                      </a:r>
                      <a:r>
                        <a:rPr sz="1100" spc="-35" dirty="0">
                          <a:solidFill>
                            <a:srgbClr val="BE0000"/>
                          </a:solidFill>
                          <a:latin typeface="함초롬바탕"/>
                          <a:cs typeface="함초롬바탕"/>
                        </a:rPr>
                        <a:t>뒷자리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서식을 진입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시 </a:t>
                      </a:r>
                      <a:r>
                        <a:rPr sz="1100" spc="-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자동으로</a:t>
                      </a:r>
                      <a:r>
                        <a:rPr sz="1100" spc="21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출력하는</a:t>
                      </a:r>
                      <a:r>
                        <a:rPr sz="1100" spc="21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키패드</a:t>
                      </a:r>
                      <a:r>
                        <a:rPr sz="1100" spc="21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오류.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  <a:p>
                      <a:pPr marL="446405" indent="-140335" algn="just">
                        <a:lnSpc>
                          <a:spcPct val="100000"/>
                        </a:lnSpc>
                        <a:spcBef>
                          <a:spcPts val="385"/>
                        </a:spcBef>
                        <a:buChar char="-"/>
                        <a:tabLst>
                          <a:tab pos="447040" algn="l"/>
                        </a:tabLst>
                      </a:pP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키패드를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입력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완료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후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닫히거나</a:t>
                      </a:r>
                      <a:r>
                        <a:rPr sz="1100" spc="21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닫았을</a:t>
                      </a:r>
                      <a:r>
                        <a:rPr sz="1100" spc="21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때</a:t>
                      </a:r>
                      <a:r>
                        <a:rPr sz="1100" spc="21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100" spc="21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백그라운드로</a:t>
                      </a:r>
                      <a:r>
                        <a:rPr sz="1100" spc="21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벗어나는</a:t>
                      </a:r>
                      <a:r>
                        <a:rPr sz="1100" spc="21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오류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  <a:p>
                      <a:pPr marL="516890" algn="just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직접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자판을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40" dirty="0">
                          <a:latin typeface="함초롬바탕"/>
                          <a:cs typeface="함초롬바탕"/>
                        </a:rPr>
                        <a:t>통하여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입력할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수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있도록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조치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바람.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  <a:p>
                      <a:pPr marL="446405" marR="490855" indent="69850" algn="just">
                        <a:lnSpc>
                          <a:spcPct val="129099"/>
                        </a:lnSpc>
                      </a:pP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└ </a:t>
                      </a:r>
                      <a:r>
                        <a:rPr sz="1100" spc="-40" dirty="0">
                          <a:latin typeface="함초롬바탕"/>
                          <a:cs typeface="함초롬바탕"/>
                        </a:rPr>
                        <a:t>부득이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정책상 보안 키패드를 사용해야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할 때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사용자가 의도하지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않은 </a:t>
                      </a:r>
                      <a:r>
                        <a:rPr sz="1100" spc="-40" dirty="0">
                          <a:latin typeface="함초롬바탕"/>
                          <a:cs typeface="함초롬바탕"/>
                        </a:rPr>
                        <a:t>기능이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 자동으로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실행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출력되지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않도록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수동화해야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하며,</a:t>
                      </a:r>
                      <a:r>
                        <a:rPr sz="1100" spc="20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레이어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팝업으로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초점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복귀는 </a:t>
                      </a:r>
                      <a:r>
                        <a:rPr sz="1100" spc="-3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물론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5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aria-hidden</a:t>
                      </a:r>
                      <a:r>
                        <a:rPr sz="1100" spc="-50" dirty="0">
                          <a:latin typeface="함초롬바탕"/>
                          <a:cs typeface="함초롬바탕"/>
                        </a:rPr>
                        <a:t>을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이용하여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백그라운드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40" dirty="0">
                          <a:latin typeface="함초롬바탕"/>
                          <a:cs typeface="함초롬바탕"/>
                        </a:rPr>
                        <a:t>콘텐츠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차단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요망.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  <a:p>
                      <a:pPr marL="446405" indent="-140335" algn="just">
                        <a:lnSpc>
                          <a:spcPct val="100000"/>
                        </a:lnSpc>
                        <a:spcBef>
                          <a:spcPts val="385"/>
                        </a:spcBef>
                        <a:buChar char="-"/>
                        <a:tabLst>
                          <a:tab pos="447040" algn="l"/>
                        </a:tabLst>
                      </a:pP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공동인증서</a:t>
                      </a:r>
                      <a:r>
                        <a:rPr sz="1100" spc="20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솔루션에서의</a:t>
                      </a:r>
                      <a:r>
                        <a:rPr sz="1100" spc="20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오류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사항은</a:t>
                      </a:r>
                      <a:r>
                        <a:rPr sz="1100" spc="20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15" dirty="0">
                          <a:latin typeface="함초롬바탕"/>
                          <a:cs typeface="함초롬바탕"/>
                        </a:rPr>
                        <a:t>2번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40" dirty="0">
                          <a:latin typeface="함초롬바탕"/>
                          <a:cs typeface="함초롬바탕"/>
                        </a:rPr>
                        <a:t>과업에</a:t>
                      </a:r>
                      <a:r>
                        <a:rPr sz="1100" spc="20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언급함.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0007" y="2212938"/>
            <a:ext cx="4814773" cy="44914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13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100" spc="30" dirty="0">
                          <a:latin typeface="함초롬바탕"/>
                          <a:cs typeface="함초롬바탕"/>
                        </a:rPr>
                        <a:t>10.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마이페이지&gt;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내정보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dirty="0">
                          <a:latin typeface="함초롬바탕"/>
                          <a:cs typeface="함초롬바탕"/>
                        </a:rPr>
                        <a:t>관리(탭)]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내정보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수정하기.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뇌병변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6705">
                        <a:lnSpc>
                          <a:spcPct val="100000"/>
                        </a:lnSpc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11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키패드에</a:t>
                      </a:r>
                      <a:r>
                        <a:rPr sz="12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안감.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823933"/>
            <a:ext cx="5792660" cy="32638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14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100" spc="-3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추가사항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.</a:t>
                      </a:r>
                      <a:r>
                        <a:rPr sz="1100" spc="20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소개&gt;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주요메뉴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가이드&gt;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11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dirty="0">
                          <a:latin typeface="함초롬바탕"/>
                          <a:cs typeface="함초롬바탕"/>
                        </a:rPr>
                        <a:t>서비스(탭)]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5" dirty="0">
                          <a:latin typeface="함초롬바탕"/>
                          <a:cs typeface="함초롬바탕"/>
                        </a:rPr>
                        <a:t>전맹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6705">
                        <a:lnSpc>
                          <a:spcPct val="100000"/>
                        </a:lnSpc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1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각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화면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이미지에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대한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대체텍스트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필요.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615374"/>
            <a:ext cx="5792660" cy="36794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15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5698" y="1096073"/>
          <a:ext cx="3001010" cy="28071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1892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7.</a:t>
                      </a:r>
                      <a:r>
                        <a:rPr sz="9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-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-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관리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전송이력</a:t>
                      </a:r>
                      <a:r>
                        <a:rPr sz="900" spc="-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조회</a:t>
                      </a:r>
                      <a:r>
                        <a:rPr sz="900" spc="2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전송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요구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5" dirty="0">
                          <a:latin typeface="함초롬바탕"/>
                          <a:cs typeface="함초롬바탕"/>
                        </a:rPr>
                        <a:t>내역조회(전체)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4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191770">
                        <a:lnSpc>
                          <a:spcPts val="900"/>
                        </a:lnSpc>
                        <a:spcBef>
                          <a:spcPts val="780"/>
                        </a:spcBef>
                      </a:pPr>
                      <a:r>
                        <a:rPr sz="900" spc="-50" dirty="0">
                          <a:latin typeface="함초롬바탕"/>
                          <a:cs typeface="함초롬바탕"/>
                        </a:rPr>
                        <a:t>https://mydata.privacy.go.kr/mbr/trsm/transmiss </a:t>
                      </a:r>
                      <a:r>
                        <a:rPr sz="900" spc="-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ion-demand-guide-info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90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10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231" y="1928799"/>
            <a:ext cx="2901657" cy="1934883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71391" y="1096073"/>
          <a:ext cx="3000375" cy="28071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860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8.</a:t>
                      </a:r>
                      <a:r>
                        <a:rPr sz="9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관리</a:t>
                      </a:r>
                      <a:r>
                        <a:rPr sz="9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전송이력</a:t>
                      </a:r>
                      <a:r>
                        <a:rPr sz="900" spc="20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조회 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전송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요구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5" dirty="0">
                          <a:latin typeface="함초롬바탕"/>
                          <a:cs typeface="함초롬바탕"/>
                        </a:rPr>
                        <a:t>내역조회(전체)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상세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4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128270" marR="186055" algn="just">
                        <a:lnSpc>
                          <a:spcPts val="300"/>
                        </a:lnSpc>
                        <a:spcBef>
                          <a:spcPts val="5"/>
                        </a:spcBef>
                      </a:pPr>
                      <a:r>
                        <a:rPr sz="300" spc="-10" dirty="0">
                          <a:latin typeface="함초롬바탕"/>
                          <a:cs typeface="함초롬바탕"/>
                        </a:rPr>
                        <a:t>https://mydata.privacy.go.kr/mbr/trsm/trsm-finance-detail?currentPageNo=1&amp;recordCountPerPage=10&amp;ptcpInstNm=%28%EC%A3%BC%29%E </a:t>
                      </a:r>
                      <a:r>
                        <a:rPr sz="300" spc="-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300" spc="20" dirty="0">
                          <a:latin typeface="함초롬바탕"/>
                          <a:cs typeface="함초롬바탕"/>
                        </a:rPr>
                        <a:t>C%97%98%EC%A7%80%EC%94%A8%EC%97%94%EC%97%90%EC%8A%A4&amp;srvcNm=%ED%95%98%EB%A3%A8%EC%A1%B0% </a:t>
                      </a:r>
                      <a:r>
                        <a:rPr sz="300" spc="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300" spc="15" dirty="0">
                          <a:latin typeface="함초롬바탕"/>
                          <a:cs typeface="함초롬바탕"/>
                        </a:rPr>
                        <a:t>EA%B0%81&amp;trsmRqustPrps=&amp;infoTrsmInstNm=%EC%BA%90%EB%A1%AF%EC%86%90%ED%95%B4%EB%B3%B4%ED%97%98%28</a:t>
                      </a:r>
                      <a:endParaRPr sz="300">
                        <a:latin typeface="함초롬바탕"/>
                        <a:cs typeface="함초롬바탕"/>
                      </a:endParaRPr>
                    </a:p>
                    <a:p>
                      <a:pPr marL="128270">
                        <a:lnSpc>
                          <a:spcPts val="270"/>
                        </a:lnSpc>
                      </a:pPr>
                      <a:r>
                        <a:rPr sz="300" dirty="0">
                          <a:latin typeface="함초롬바탕"/>
                          <a:cs typeface="함초롬바탕"/>
                        </a:rPr>
                        <a:t>%EC%A3%BC%29&amp;trsmRqustYmd=2025-01-24&amp;trsmRqustEndYmd=2026-01-24&amp;trsmCylNm=&amp;authrtScpeNm=%EB%B3%B4%ED%97%98</a:t>
                      </a:r>
                      <a:endParaRPr sz="300">
                        <a:latin typeface="함초롬바탕"/>
                        <a:cs typeface="함초롬바탕"/>
                      </a:endParaRPr>
                    </a:p>
                    <a:p>
                      <a:pPr marL="128270">
                        <a:lnSpc>
                          <a:spcPts val="300"/>
                        </a:lnSpc>
                      </a:pPr>
                      <a:r>
                        <a:rPr sz="300" spc="25" dirty="0">
                          <a:latin typeface="함초롬바탕"/>
                          <a:cs typeface="함초롬바탕"/>
                        </a:rPr>
                        <a:t>%EC%A6%9D%EA%B6%8C+%EB%93%B1+%EB%AA%A9%EB%A1%9D%2C%EB%B3%B4%ED%97%98+%EC%A0%95%EB%B3%B4</a:t>
                      </a:r>
                      <a:endParaRPr sz="300">
                        <a:latin typeface="함초롬바탕"/>
                        <a:cs typeface="함초롬바탕"/>
                      </a:endParaRPr>
                    </a:p>
                    <a:p>
                      <a:pPr marL="128270">
                        <a:lnSpc>
                          <a:spcPts val="300"/>
                        </a:lnSpc>
                      </a:pPr>
                      <a:r>
                        <a:rPr sz="300" spc="-10" dirty="0">
                          <a:latin typeface="함초롬바탕"/>
                          <a:cs typeface="함초롬바탕"/>
                        </a:rPr>
                        <a:t>&amp;prvcHldExpryYmd=&amp;tdptyPvsnAgreYn=Y&amp;rsognCd=&amp;pubId=&amp;srvcCd=yNhQOb2KDw0x9UCyijF8U0minyqxLeKK&amp;trsmRqustfId=&amp;infoTrsmInstCd</a:t>
                      </a:r>
                      <a:endParaRPr sz="300">
                        <a:latin typeface="함초롬바탕"/>
                        <a:cs typeface="함초롬바탕"/>
                      </a:endParaRPr>
                    </a:p>
                    <a:p>
                      <a:pPr marL="128270" marR="191135">
                        <a:lnSpc>
                          <a:spcPts val="300"/>
                        </a:lnSpc>
                        <a:spcBef>
                          <a:spcPts val="30"/>
                        </a:spcBef>
                      </a:pPr>
                      <a:r>
                        <a:rPr sz="300" spc="-5" dirty="0">
                          <a:latin typeface="함초롬바탕"/>
                          <a:cs typeface="함초롬바탕"/>
                        </a:rPr>
                        <a:t>=B2AAIF0000&amp;trsmRqustSttsCd=&amp;apiType=&amp;api=N&amp;agrYn=&amp;fnncYn=Y&amp;rtcYn=&amp;fromList=all&amp;fnncCnt=119&amp;_csrf=c39ee37d-6010-4f2e-9d6f-9 </a:t>
                      </a:r>
                      <a:r>
                        <a:rPr sz="30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300" spc="5" dirty="0">
                          <a:latin typeface="함초롬바탕"/>
                          <a:cs typeface="함초롬바탕"/>
                        </a:rPr>
                        <a:t>9766703c907</a:t>
                      </a:r>
                      <a:endParaRPr sz="300">
                        <a:latin typeface="함초롬바탕"/>
                        <a:cs typeface="함초롬바탕"/>
                      </a:endParaRPr>
                    </a:p>
                  </a:txBody>
                  <a:tcPr marL="0" marR="0" marT="635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10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3449" y="1928799"/>
            <a:ext cx="2900133" cy="1934883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35698" y="4008310"/>
          <a:ext cx="3001010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1892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9.</a:t>
                      </a:r>
                      <a:r>
                        <a:rPr sz="900" spc="25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25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관리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25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금융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25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5" dirty="0">
                          <a:latin typeface="함초롬바탕"/>
                          <a:cs typeface="함초롬바탕"/>
                        </a:rPr>
                        <a:t>제3자제공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내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역조회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016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191135" algn="just">
                        <a:lnSpc>
                          <a:spcPts val="600"/>
                        </a:lnSpc>
                        <a:spcBef>
                          <a:spcPts val="145"/>
                        </a:spcBef>
                      </a:pPr>
                      <a:r>
                        <a:rPr sz="600" spc="-30" dirty="0">
                          <a:latin typeface="함초롬바탕"/>
                          <a:cs typeface="함초롬바탕"/>
                        </a:rPr>
                        <a:t>https://mydata.privacy.go.kr/mbr/trsm/trsm-agree-info-select?currentPa </a:t>
                      </a:r>
                      <a:r>
                        <a:rPr sz="600" spc="-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600" spc="-5" dirty="0">
                          <a:latin typeface="함초롬바탕"/>
                          <a:cs typeface="함초롬바탕"/>
                        </a:rPr>
                        <a:t>geNo=1&amp;page=list&amp;agrYn=&amp;fnncYn=Y&amp;api=&amp;recordCountPer=&amp;area=r </a:t>
                      </a:r>
                      <a:r>
                        <a:rPr sz="600" dirty="0">
                          <a:latin typeface="함초롬바탕"/>
                          <a:cs typeface="함초롬바탕"/>
                        </a:rPr>
                        <a:t> eq&amp;_csrf=c39ee37d-6010-4f2e-9d6f-99766703c907&amp;dateSelect=on&amp;sr </a:t>
                      </a:r>
                      <a:r>
                        <a:rPr sz="600" spc="-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600" spc="-25" dirty="0">
                          <a:latin typeface="함초롬바탕"/>
                          <a:cs typeface="함초롬바탕"/>
                        </a:rPr>
                        <a:t>chTrsmRqustSttsCd=&amp;cbo_instFldCdList=&amp;srchTdptyPvsnAgreYn=ALL&amp;sr </a:t>
                      </a:r>
                      <a:r>
                        <a:rPr sz="600" spc="-20" dirty="0">
                          <a:latin typeface="함초롬바탕"/>
                          <a:cs typeface="함초롬바탕"/>
                        </a:rPr>
                        <a:t> chPtcpInstSeCd=ALL&amp;srchPtcpInstNm=</a:t>
                      </a:r>
                      <a:endParaRPr sz="600">
                        <a:latin typeface="함초롬바탕"/>
                        <a:cs typeface="함초롬바탕"/>
                      </a:endParaRPr>
                    </a:p>
                  </a:txBody>
                  <a:tcPr marL="0" marR="0" marT="1841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6231" y="4841024"/>
            <a:ext cx="2901657" cy="1934883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771391" y="4008310"/>
          <a:ext cx="3000375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10.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서비스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전체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함초롬바탕"/>
                          <a:cs typeface="함초롬바탕"/>
                        </a:rPr>
                        <a:t>https://mydata.privacy.go.kr/mbr/ctlg/ctlg-list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3449" y="4836452"/>
            <a:ext cx="2900133" cy="1944027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35698" y="6920534"/>
          <a:ext cx="3001010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5" dirty="0">
                          <a:latin typeface="함초롬바탕"/>
                          <a:cs typeface="함초롬바탕"/>
                        </a:rPr>
                        <a:t>11.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서비스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상세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4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190500" algn="just">
                        <a:lnSpc>
                          <a:spcPts val="600"/>
                        </a:lnSpc>
                        <a:spcBef>
                          <a:spcPts val="215"/>
                        </a:spcBef>
                      </a:pPr>
                      <a:r>
                        <a:rPr sz="600" spc="-25" dirty="0">
                          <a:latin typeface="함초롬바탕"/>
                          <a:cs typeface="함초롬바탕"/>
                        </a:rPr>
                        <a:t>https://mydata.privacy.go.kr/mbr/ctlg/ctlg-dtl/RCAABFZ100010002?curr </a:t>
                      </a:r>
                      <a:r>
                        <a:rPr sz="600" spc="-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600" spc="-10" dirty="0">
                          <a:latin typeface="함초롬바탕"/>
                          <a:cs typeface="함초롬바탕"/>
                        </a:rPr>
                        <a:t>entPageNo=1&amp;currentFldCd=&amp;currentKywdNm=&amp;currentOrderBy=one&amp; </a:t>
                      </a:r>
                      <a:r>
                        <a:rPr sz="600" spc="-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600" spc="-20" dirty="0">
                          <a:latin typeface="함초롬바탕"/>
                          <a:cs typeface="함초롬바탕"/>
                        </a:rPr>
                        <a:t>fldCd=J1&amp;searchFlag=basic&amp;searchInstType=&amp;searchResultYn=&amp;searchD </a:t>
                      </a:r>
                      <a:r>
                        <a:rPr sz="600" spc="-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600" spc="-5" dirty="0">
                          <a:latin typeface="함초롬바탕"/>
                          <a:cs typeface="함초롬바탕"/>
                        </a:rPr>
                        <a:t>etailFlag=&amp;_csrf=34df3ebd-e0d7-4d10-960e-913d45c7bf2d&amp;searchWrd</a:t>
                      </a:r>
                      <a:endParaRPr sz="600">
                        <a:latin typeface="함초롬바탕"/>
                        <a:cs typeface="함초롬바탕"/>
                      </a:endParaRPr>
                    </a:p>
                    <a:p>
                      <a:pPr marL="126364">
                        <a:lnSpc>
                          <a:spcPts val="530"/>
                        </a:lnSpc>
                      </a:pPr>
                      <a:r>
                        <a:rPr sz="600" spc="-15" dirty="0">
                          <a:latin typeface="함초롬바탕"/>
                          <a:cs typeface="함초롬바탕"/>
                        </a:rPr>
                        <a:t>=&amp;srchRdoType=inst&amp;recordCountPerPage=3</a:t>
                      </a:r>
                      <a:endParaRPr sz="600">
                        <a:latin typeface="함초롬바탕"/>
                        <a:cs typeface="함초롬바탕"/>
                      </a:endParaRPr>
                    </a:p>
                  </a:txBody>
                  <a:tcPr marL="0" marR="0" marT="2730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6231" y="7754772"/>
            <a:ext cx="2901657" cy="1931847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771391" y="6920534"/>
          <a:ext cx="3000375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12.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소통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알림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공지사항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4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0" dirty="0">
                          <a:latin typeface="함초롬바탕"/>
                          <a:cs typeface="함초롬바탕"/>
                        </a:rPr>
                        <a:t>https://mydata.privacy.go.kr/mbr/bbs/ntc-list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3449" y="7751724"/>
            <a:ext cx="2900133" cy="19394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06627" y="9878608"/>
            <a:ext cx="2674620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WA-P-020-7-1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50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7C1CC"/>
                </a:solidFill>
                <a:latin typeface="함초롬바탕"/>
                <a:cs typeface="함초롬바탕"/>
              </a:rPr>
              <a:t>전문가</a:t>
            </a:r>
            <a:r>
              <a:rPr sz="800" spc="155" dirty="0">
                <a:solidFill>
                  <a:srgbClr val="87C1CC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심사보고서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b="1" spc="5" dirty="0">
                <a:solidFill>
                  <a:srgbClr val="818181"/>
                </a:solidFill>
                <a:latin typeface="Noto Sans KR Bold"/>
                <a:cs typeface="Noto Sans KR Bold"/>
              </a:rPr>
              <a:t>(화면&amp;동영상 </a:t>
            </a:r>
            <a:r>
              <a:rPr sz="800" b="1" spc="25" dirty="0">
                <a:solidFill>
                  <a:srgbClr val="818181"/>
                </a:solidFill>
                <a:latin typeface="Noto Sans KR Bold"/>
                <a:cs typeface="Noto Sans KR Bold"/>
              </a:rPr>
              <a:t> </a:t>
            </a:r>
            <a:r>
              <a:rPr sz="800" b="1" dirty="0">
                <a:solidFill>
                  <a:srgbClr val="818181"/>
                </a:solidFill>
                <a:latin typeface="Noto Sans KR Bold"/>
                <a:cs typeface="Noto Sans KR Bold"/>
              </a:rPr>
              <a:t>선정)</a:t>
            </a:r>
            <a:endParaRPr sz="800">
              <a:latin typeface="Noto Sans KR Bold"/>
              <a:cs typeface="Noto Sans KR 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3888" y="9994859"/>
            <a:ext cx="1530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3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5698" y="1096073"/>
          <a:ext cx="6036310" cy="2807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900" spc="25" dirty="0">
                          <a:latin typeface="함초롬바탕"/>
                          <a:cs typeface="함초롬바탕"/>
                        </a:rPr>
                        <a:t>13.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소통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알림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공지사항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상세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14.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소통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알림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자주묻는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질문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207645" algn="just">
                        <a:lnSpc>
                          <a:spcPct val="83300"/>
                        </a:lnSpc>
                        <a:spcBef>
                          <a:spcPts val="65"/>
                        </a:spcBef>
                      </a:pPr>
                      <a:r>
                        <a:rPr sz="800" spc="-35" dirty="0">
                          <a:latin typeface="함초롬바탕"/>
                          <a:cs typeface="함초롬바탕"/>
                        </a:rPr>
                        <a:t>https://mydata.privacy.go.kr/mbr/bbs/ntc-dtl/1?_csrf= </a:t>
                      </a:r>
                      <a:r>
                        <a:rPr sz="800" spc="-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800" spc="-5" dirty="0">
                          <a:latin typeface="함초롬바탕"/>
                          <a:cs typeface="함초롬바탕"/>
                        </a:rPr>
                        <a:t>34df3ebd-e0d7-4d10-960e-913d45c7bf2d&amp;currentPa </a:t>
                      </a:r>
                      <a:r>
                        <a:rPr sz="800" spc="-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800" spc="-15" dirty="0">
                          <a:latin typeface="함초롬바탕"/>
                          <a:cs typeface="함초롬바탕"/>
                        </a:rPr>
                        <a:t>geNo=1&amp;currentOrderBy=one&amp;searchCnd=ALL&amp;searc </a:t>
                      </a:r>
                      <a:r>
                        <a:rPr sz="800" spc="-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800" spc="-10" dirty="0">
                          <a:latin typeface="함초롬바탕"/>
                          <a:cs typeface="함초롬바탕"/>
                        </a:rPr>
                        <a:t>hWrd=&amp;recordCountPerPage=10</a:t>
                      </a:r>
                      <a:endParaRPr sz="800">
                        <a:latin typeface="함초롬바탕"/>
                        <a:cs typeface="함초롬바탕"/>
                      </a:endParaRPr>
                    </a:p>
                  </a:txBody>
                  <a:tcPr marL="0" marR="0" marT="825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함초롬바탕"/>
                          <a:cs typeface="함초롬바탕"/>
                        </a:rPr>
                        <a:t>https://mydata.privacy.go.kr/mbr/bbs/faq-list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254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231" y="1933359"/>
            <a:ext cx="2901657" cy="19272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3449" y="1934895"/>
            <a:ext cx="2900133" cy="1924227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5698" y="4008310"/>
          <a:ext cx="6036310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5" dirty="0">
                          <a:latin typeface="함초롬바탕"/>
                          <a:cs typeface="함초롬바탕"/>
                        </a:rPr>
                        <a:t>15.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소통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알림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1:1문의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16.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소통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알림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1:1문의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문의하기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함초롬바탕"/>
                          <a:cs typeface="함초롬바탕"/>
                        </a:rPr>
                        <a:t>https://mydata.privacy.go.kr/mbr/info/inqry-save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900" spc="-50" dirty="0">
                          <a:latin typeface="함초롬바탕"/>
                          <a:cs typeface="함초롬바탕"/>
                        </a:rPr>
                        <a:t>https://mydata.privacy.go.kr/mbr/info/inqry-save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6231" y="4845596"/>
            <a:ext cx="2901657" cy="19257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3449" y="4839499"/>
            <a:ext cx="2900133" cy="1939455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35698" y="6920534"/>
          <a:ext cx="6036310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5" dirty="0">
                          <a:latin typeface="함초롬바탕"/>
                          <a:cs typeface="함초롬바탕"/>
                        </a:rPr>
                        <a:t>17.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5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소통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알림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자료실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4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18.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소통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알림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자료실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상세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4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5" dirty="0">
                          <a:latin typeface="함초롬바탕"/>
                          <a:cs typeface="함초롬바탕"/>
                        </a:rPr>
                        <a:t>https://mydata.privacy.go.kr/mbr/bbs/rpstry-list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89865" algn="just">
                        <a:lnSpc>
                          <a:spcPct val="83100"/>
                        </a:lnSpc>
                        <a:spcBef>
                          <a:spcPts val="130"/>
                        </a:spcBef>
                      </a:pPr>
                      <a:r>
                        <a:rPr sz="800" spc="-45" dirty="0">
                          <a:latin typeface="함초롬바탕"/>
                          <a:cs typeface="함초롬바탕"/>
                        </a:rPr>
                        <a:t>https://mydata.privacy.go.kr/mbr/bbs/rpstry-dtl/2?_csr </a:t>
                      </a:r>
                      <a:r>
                        <a:rPr sz="800" spc="-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800" dirty="0">
                          <a:latin typeface="함초롬바탕"/>
                          <a:cs typeface="함초롬바탕"/>
                        </a:rPr>
                        <a:t>f=34df3ebd-e0d7-4d10-960e-913d45c7bf2d&amp;current </a:t>
                      </a:r>
                      <a:r>
                        <a:rPr sz="800" spc="-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800" spc="-20" dirty="0">
                          <a:latin typeface="함초롬바탕"/>
                          <a:cs typeface="함초롬바탕"/>
                        </a:rPr>
                        <a:t>PageNo=1&amp;currentOrderBy=one&amp;searchCnd=ALL&amp;sea</a:t>
                      </a:r>
                      <a:endParaRPr sz="800">
                        <a:latin typeface="함초롬바탕"/>
                        <a:cs typeface="함초롬바탕"/>
                      </a:endParaRPr>
                    </a:p>
                    <a:p>
                      <a:pPr marL="128270">
                        <a:lnSpc>
                          <a:spcPts val="620"/>
                        </a:lnSpc>
                      </a:pPr>
                      <a:r>
                        <a:rPr sz="800" spc="-15" dirty="0">
                          <a:latin typeface="함초롬바탕"/>
                          <a:cs typeface="함초롬바탕"/>
                        </a:rPr>
                        <a:t>rchWrd=&amp;recordCountPerPage=10</a:t>
                      </a:r>
                      <a:endParaRPr sz="800">
                        <a:latin typeface="함초롬바탕"/>
                        <a:cs typeface="함초롬바탕"/>
                      </a:endParaRPr>
                    </a:p>
                  </a:txBody>
                  <a:tcPr marL="0" marR="0" marT="1651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6231" y="7756296"/>
            <a:ext cx="2901657" cy="1928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3449" y="7757820"/>
            <a:ext cx="2900133" cy="192727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041789" y="2849816"/>
            <a:ext cx="641350" cy="88900"/>
          </a:xfrm>
          <a:custGeom>
            <a:avLst/>
            <a:gdLst/>
            <a:ahLst/>
            <a:cxnLst/>
            <a:rect l="l" t="t" r="r" b="b"/>
            <a:pathLst>
              <a:path w="641350" h="88900">
                <a:moveTo>
                  <a:pt x="641261" y="0"/>
                </a:moveTo>
                <a:lnTo>
                  <a:pt x="0" y="0"/>
                </a:lnTo>
                <a:lnTo>
                  <a:pt x="0" y="88290"/>
                </a:lnTo>
                <a:lnTo>
                  <a:pt x="641261" y="88290"/>
                </a:lnTo>
                <a:lnTo>
                  <a:pt x="6412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6627" y="9878608"/>
            <a:ext cx="2674620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WA-P-020-7-1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50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7C1CC"/>
                </a:solidFill>
                <a:latin typeface="함초롬바탕"/>
                <a:cs typeface="함초롬바탕"/>
              </a:rPr>
              <a:t>전문가</a:t>
            </a:r>
            <a:r>
              <a:rPr sz="800" spc="155" dirty="0">
                <a:solidFill>
                  <a:srgbClr val="87C1CC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심사보고서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b="1" spc="5" dirty="0">
                <a:solidFill>
                  <a:srgbClr val="818181"/>
                </a:solidFill>
                <a:latin typeface="Noto Sans KR Bold"/>
                <a:cs typeface="Noto Sans KR Bold"/>
              </a:rPr>
              <a:t>(화면&amp;동영상 </a:t>
            </a:r>
            <a:r>
              <a:rPr sz="800" b="1" spc="25" dirty="0">
                <a:solidFill>
                  <a:srgbClr val="818181"/>
                </a:solidFill>
                <a:latin typeface="Noto Sans KR Bold"/>
                <a:cs typeface="Noto Sans KR Bold"/>
              </a:rPr>
              <a:t> </a:t>
            </a:r>
            <a:r>
              <a:rPr sz="800" b="1" dirty="0">
                <a:solidFill>
                  <a:srgbClr val="818181"/>
                </a:solidFill>
                <a:latin typeface="Noto Sans KR Bold"/>
                <a:cs typeface="Noto Sans KR Bold"/>
              </a:rPr>
              <a:t>선정)</a:t>
            </a:r>
            <a:endParaRPr sz="800">
              <a:latin typeface="Noto Sans KR Bold"/>
              <a:cs typeface="Noto Sans KR 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3888" y="9994859"/>
            <a:ext cx="1530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4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5698" y="1096073"/>
          <a:ext cx="6036310" cy="28071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900" spc="25" dirty="0">
                          <a:latin typeface="함초롬바탕"/>
                          <a:cs typeface="함초롬바탕"/>
                        </a:rPr>
                        <a:t>19.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마이페이지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내정보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관리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873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20.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8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마이페이지</a:t>
                      </a:r>
                      <a:r>
                        <a:rPr sz="900" spc="18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인증서</a:t>
                      </a:r>
                      <a:r>
                        <a:rPr sz="900" spc="18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관리(공동인증서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등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록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포함)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210185">
                        <a:lnSpc>
                          <a:spcPts val="900"/>
                        </a:lnSpc>
                        <a:spcBef>
                          <a:spcPts val="780"/>
                        </a:spcBef>
                      </a:pPr>
                      <a:r>
                        <a:rPr sz="900" spc="-40" dirty="0">
                          <a:latin typeface="함초롬바탕"/>
                          <a:cs typeface="함초롬바탕"/>
                        </a:rPr>
                        <a:t>https://mydata.privacy.go.kr/mbr/info/member-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 my-page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90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89230">
                        <a:lnSpc>
                          <a:spcPts val="900"/>
                        </a:lnSpc>
                        <a:spcBef>
                          <a:spcPts val="780"/>
                        </a:spcBef>
                      </a:pPr>
                      <a:r>
                        <a:rPr sz="900" spc="-45" dirty="0">
                          <a:latin typeface="함초롬바탕"/>
                          <a:cs typeface="함초롬바탕"/>
                        </a:rPr>
                        <a:t>https://mydata.privacy.go.kr/mbr/info/auth-cent </a:t>
                      </a:r>
                      <a:r>
                        <a:rPr sz="900" spc="-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0" dirty="0">
                          <a:latin typeface="함초롬바탕"/>
                          <a:cs typeface="함초롬바탕"/>
                        </a:rPr>
                        <a:t>er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90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231" y="1928799"/>
            <a:ext cx="2901657" cy="19364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3449" y="1927275"/>
            <a:ext cx="2900133" cy="193793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5698" y="4008310"/>
          <a:ext cx="6036310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5" dirty="0">
                          <a:latin typeface="함초롬바탕"/>
                          <a:cs typeface="함초롬바탕"/>
                        </a:rPr>
                        <a:t>21.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마이페이지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접속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이력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22.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5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누리집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안내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208279">
                        <a:lnSpc>
                          <a:spcPts val="900"/>
                        </a:lnSpc>
                        <a:spcBef>
                          <a:spcPts val="805"/>
                        </a:spcBef>
                      </a:pPr>
                      <a:r>
                        <a:rPr sz="900" spc="-40" dirty="0">
                          <a:latin typeface="함초롬바탕"/>
                          <a:cs typeface="함초롬바탕"/>
                        </a:rPr>
                        <a:t>https://mydata.privacy.go.kr/mbr/info/connectio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60" dirty="0">
                          <a:latin typeface="함초롬바탕"/>
                          <a:cs typeface="함초롬바탕"/>
                        </a:rPr>
                        <a:t>n-history-inquiry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0223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900" spc="-45" dirty="0">
                          <a:latin typeface="함초롬바탕"/>
                          <a:cs typeface="함초롬바탕"/>
                        </a:rPr>
                        <a:t>https://mydata.privacy.go.kr/mbr/ft/nuriInfo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6231" y="4841024"/>
            <a:ext cx="2901657" cy="19348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3449" y="4841024"/>
            <a:ext cx="2900133" cy="1934883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35698" y="6920534"/>
          <a:ext cx="6036310" cy="2807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5" dirty="0">
                          <a:latin typeface="함초롬바탕"/>
                          <a:cs typeface="함초롬바탕"/>
                        </a:rPr>
                        <a:t>23.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일반회원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로그인(아이디/비밀번호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포함)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4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24.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일반회원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로그인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간편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인증(새창)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44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205104">
                        <a:lnSpc>
                          <a:spcPts val="900"/>
                        </a:lnSpc>
                        <a:spcBef>
                          <a:spcPts val="830"/>
                        </a:spcBef>
                      </a:pPr>
                      <a:r>
                        <a:rPr sz="900" spc="-45" dirty="0">
                          <a:latin typeface="함초롬바탕"/>
                          <a:cs typeface="함초롬바탕"/>
                        </a:rPr>
                        <a:t>https://mydata.privacy.go.kr/mbr/lgn/member-lo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gin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0541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86055">
                        <a:lnSpc>
                          <a:spcPts val="900"/>
                        </a:lnSpc>
                        <a:spcBef>
                          <a:spcPts val="830"/>
                        </a:spcBef>
                      </a:pPr>
                      <a:r>
                        <a:rPr sz="900" spc="-45" dirty="0">
                          <a:latin typeface="함초롬바탕"/>
                          <a:cs typeface="함초롬바탕"/>
                        </a:rPr>
                        <a:t>https://mydata.privacy.go.kr/ksign/easy-auth/log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inRequest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0541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6231" y="7750200"/>
            <a:ext cx="2901657" cy="194250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299940" y="7748676"/>
            <a:ext cx="2046605" cy="1946275"/>
            <a:chOff x="4299940" y="7748676"/>
            <a:chExt cx="2046605" cy="1946275"/>
          </a:xfrm>
        </p:grpSpPr>
        <p:sp>
          <p:nvSpPr>
            <p:cNvPr id="11" name="object 11"/>
            <p:cNvSpPr/>
            <p:nvPr/>
          </p:nvSpPr>
          <p:spPr>
            <a:xfrm>
              <a:off x="4300702" y="9691370"/>
              <a:ext cx="2044700" cy="2540"/>
            </a:xfrm>
            <a:custGeom>
              <a:avLst/>
              <a:gdLst/>
              <a:ahLst/>
              <a:cxnLst/>
              <a:rect l="l" t="t" r="r" b="b"/>
              <a:pathLst>
                <a:path w="2044700" h="2540">
                  <a:moveTo>
                    <a:pt x="2044484" y="1270"/>
                  </a:moveTo>
                  <a:lnTo>
                    <a:pt x="850" y="1270"/>
                  </a:lnTo>
                  <a:lnTo>
                    <a:pt x="850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2044484" y="2540"/>
                  </a:lnTo>
                  <a:lnTo>
                    <a:pt x="2044484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1464" y="7750200"/>
              <a:ext cx="2042579" cy="19425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00702" y="7749540"/>
              <a:ext cx="2044700" cy="1943735"/>
            </a:xfrm>
            <a:custGeom>
              <a:avLst/>
              <a:gdLst/>
              <a:ahLst/>
              <a:cxnLst/>
              <a:rect l="l" t="t" r="r" b="b"/>
              <a:pathLst>
                <a:path w="2044700" h="1943734">
                  <a:moveTo>
                    <a:pt x="204448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941830"/>
                  </a:lnTo>
                  <a:lnTo>
                    <a:pt x="1905" y="1941830"/>
                  </a:lnTo>
                  <a:lnTo>
                    <a:pt x="1905" y="1803"/>
                  </a:lnTo>
                  <a:lnTo>
                    <a:pt x="2042579" y="1803"/>
                  </a:lnTo>
                  <a:lnTo>
                    <a:pt x="2042579" y="1941830"/>
                  </a:lnTo>
                  <a:lnTo>
                    <a:pt x="2042579" y="1942401"/>
                  </a:lnTo>
                  <a:lnTo>
                    <a:pt x="1905" y="1942401"/>
                  </a:lnTo>
                  <a:lnTo>
                    <a:pt x="762" y="1942401"/>
                  </a:lnTo>
                  <a:lnTo>
                    <a:pt x="1905" y="1943163"/>
                  </a:lnTo>
                  <a:lnTo>
                    <a:pt x="2042579" y="1943163"/>
                  </a:lnTo>
                  <a:lnTo>
                    <a:pt x="2044484" y="1943176"/>
                  </a:lnTo>
                  <a:lnTo>
                    <a:pt x="2044484" y="1942414"/>
                  </a:lnTo>
                  <a:lnTo>
                    <a:pt x="2043341" y="1942401"/>
                  </a:lnTo>
                  <a:lnTo>
                    <a:pt x="2043277" y="1941830"/>
                  </a:lnTo>
                  <a:lnTo>
                    <a:pt x="2044484" y="1941830"/>
                  </a:lnTo>
                  <a:lnTo>
                    <a:pt x="2044484" y="1803"/>
                  </a:lnTo>
                  <a:lnTo>
                    <a:pt x="2044484" y="1270"/>
                  </a:lnTo>
                  <a:lnTo>
                    <a:pt x="2044484" y="660"/>
                  </a:lnTo>
                  <a:lnTo>
                    <a:pt x="20444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00702" y="7749438"/>
              <a:ext cx="2044700" cy="1945005"/>
            </a:xfrm>
            <a:custGeom>
              <a:avLst/>
              <a:gdLst/>
              <a:ahLst/>
              <a:cxnLst/>
              <a:rect l="l" t="t" r="r" b="b"/>
              <a:pathLst>
                <a:path w="2044700" h="1945004">
                  <a:moveTo>
                    <a:pt x="2044484" y="1943265"/>
                  </a:moveTo>
                  <a:lnTo>
                    <a:pt x="2044484" y="1944027"/>
                  </a:lnTo>
                  <a:lnTo>
                    <a:pt x="2044103" y="1944408"/>
                  </a:lnTo>
                  <a:lnTo>
                    <a:pt x="2043341" y="1944408"/>
                  </a:lnTo>
                  <a:lnTo>
                    <a:pt x="762" y="1944408"/>
                  </a:lnTo>
                  <a:lnTo>
                    <a:pt x="381" y="1944408"/>
                  </a:lnTo>
                  <a:lnTo>
                    <a:pt x="0" y="1944027"/>
                  </a:lnTo>
                  <a:lnTo>
                    <a:pt x="0" y="1943265"/>
                  </a:lnTo>
                  <a:lnTo>
                    <a:pt x="0" y="762"/>
                  </a:lnTo>
                  <a:lnTo>
                    <a:pt x="0" y="381"/>
                  </a:lnTo>
                  <a:lnTo>
                    <a:pt x="381" y="0"/>
                  </a:lnTo>
                  <a:lnTo>
                    <a:pt x="762" y="0"/>
                  </a:lnTo>
                  <a:lnTo>
                    <a:pt x="2043341" y="0"/>
                  </a:lnTo>
                  <a:lnTo>
                    <a:pt x="2044103" y="0"/>
                  </a:lnTo>
                  <a:lnTo>
                    <a:pt x="2044484" y="381"/>
                  </a:lnTo>
                  <a:lnTo>
                    <a:pt x="2044484" y="762"/>
                  </a:lnTo>
                  <a:lnTo>
                    <a:pt x="2044484" y="1943265"/>
                  </a:lnTo>
                  <a:close/>
                </a:path>
                <a:path w="2044700" h="1945004">
                  <a:moveTo>
                    <a:pt x="2042579" y="762"/>
                  </a:moveTo>
                  <a:lnTo>
                    <a:pt x="2043341" y="1905"/>
                  </a:lnTo>
                  <a:lnTo>
                    <a:pt x="762" y="1905"/>
                  </a:lnTo>
                  <a:lnTo>
                    <a:pt x="1905" y="762"/>
                  </a:lnTo>
                  <a:lnTo>
                    <a:pt x="1905" y="1943265"/>
                  </a:lnTo>
                  <a:lnTo>
                    <a:pt x="762" y="1942503"/>
                  </a:lnTo>
                  <a:lnTo>
                    <a:pt x="2043341" y="1942503"/>
                  </a:lnTo>
                  <a:lnTo>
                    <a:pt x="2042579" y="1943265"/>
                  </a:lnTo>
                  <a:lnTo>
                    <a:pt x="2042579" y="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06627" y="9878608"/>
            <a:ext cx="2674620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WA-P-020-7-1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50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7C1CC"/>
                </a:solidFill>
                <a:latin typeface="함초롬바탕"/>
                <a:cs typeface="함초롬바탕"/>
              </a:rPr>
              <a:t>전문가</a:t>
            </a:r>
            <a:r>
              <a:rPr sz="800" spc="155" dirty="0">
                <a:solidFill>
                  <a:srgbClr val="87C1CC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심사보고서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b="1" spc="5" dirty="0">
                <a:solidFill>
                  <a:srgbClr val="818181"/>
                </a:solidFill>
                <a:latin typeface="Noto Sans KR Bold"/>
                <a:cs typeface="Noto Sans KR Bold"/>
              </a:rPr>
              <a:t>(화면&amp;동영상 </a:t>
            </a:r>
            <a:r>
              <a:rPr sz="800" b="1" spc="25" dirty="0">
                <a:solidFill>
                  <a:srgbClr val="818181"/>
                </a:solidFill>
                <a:latin typeface="Noto Sans KR Bold"/>
                <a:cs typeface="Noto Sans KR Bold"/>
              </a:rPr>
              <a:t> </a:t>
            </a:r>
            <a:r>
              <a:rPr sz="800" b="1" dirty="0">
                <a:solidFill>
                  <a:srgbClr val="818181"/>
                </a:solidFill>
                <a:latin typeface="Noto Sans KR Bold"/>
                <a:cs typeface="Noto Sans KR Bold"/>
              </a:rPr>
              <a:t>선정)</a:t>
            </a:r>
            <a:endParaRPr sz="800">
              <a:latin typeface="Noto Sans KR Bold"/>
              <a:cs typeface="Noto Sans KR 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23888" y="9994859"/>
            <a:ext cx="1530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5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5698" y="1096073"/>
          <a:ext cx="3001010" cy="28071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900" spc="25" dirty="0">
                          <a:latin typeface="함초롬바탕"/>
                          <a:cs typeface="함초롬바탕"/>
                        </a:rPr>
                        <a:t>25.</a:t>
                      </a:r>
                      <a:r>
                        <a:rPr sz="900" spc="15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홈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&gt;</a:t>
                      </a:r>
                      <a:r>
                        <a:rPr sz="900" spc="15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일반회원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가입(전체단계)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192405">
                        <a:lnSpc>
                          <a:spcPts val="900"/>
                        </a:lnSpc>
                        <a:spcBef>
                          <a:spcPts val="780"/>
                        </a:spcBef>
                      </a:pPr>
                      <a:r>
                        <a:rPr sz="900" spc="-40" dirty="0">
                          <a:latin typeface="함초롬바탕"/>
                          <a:cs typeface="함초롬바탕"/>
                        </a:rPr>
                        <a:t>https://mydata.privacy.go.kr/mbr/join/utztn-trm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0" dirty="0">
                          <a:latin typeface="함초롬바탕"/>
                          <a:cs typeface="함초롬바탕"/>
                        </a:rPr>
                        <a:t>s-utztn-agre-dtl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90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7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231" y="1925751"/>
            <a:ext cx="2901657" cy="19409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6627" y="9878608"/>
            <a:ext cx="2674620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WA-P-020-7-1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50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7C1CC"/>
                </a:solidFill>
                <a:latin typeface="함초롬바탕"/>
                <a:cs typeface="함초롬바탕"/>
              </a:rPr>
              <a:t>전문가</a:t>
            </a:r>
            <a:r>
              <a:rPr sz="800" spc="155" dirty="0">
                <a:solidFill>
                  <a:srgbClr val="87C1CC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심사보고서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b="1" spc="5" dirty="0">
                <a:solidFill>
                  <a:srgbClr val="818181"/>
                </a:solidFill>
                <a:latin typeface="Noto Sans KR Bold"/>
                <a:cs typeface="Noto Sans KR Bold"/>
              </a:rPr>
              <a:t>(화면&amp;동영상 </a:t>
            </a:r>
            <a:r>
              <a:rPr sz="800" b="1" spc="25" dirty="0">
                <a:solidFill>
                  <a:srgbClr val="818181"/>
                </a:solidFill>
                <a:latin typeface="Noto Sans KR Bold"/>
                <a:cs typeface="Noto Sans KR Bold"/>
              </a:rPr>
              <a:t> </a:t>
            </a:r>
            <a:r>
              <a:rPr sz="800" b="1" dirty="0">
                <a:solidFill>
                  <a:srgbClr val="818181"/>
                </a:solidFill>
                <a:latin typeface="Noto Sans KR Bold"/>
                <a:cs typeface="Noto Sans KR Bold"/>
              </a:rPr>
              <a:t>선정)</a:t>
            </a:r>
            <a:endParaRPr sz="800">
              <a:latin typeface="Noto Sans KR Bold"/>
              <a:cs typeface="Noto Sans KR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3888" y="9994859"/>
            <a:ext cx="1530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6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06627" y="9878608"/>
            <a:ext cx="2674620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WA-P-020-7-1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50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7C1CC"/>
                </a:solidFill>
                <a:latin typeface="함초롬바탕"/>
                <a:cs typeface="함초롬바탕"/>
              </a:rPr>
              <a:t>전문가</a:t>
            </a:r>
            <a:r>
              <a:rPr sz="800" spc="155" dirty="0">
                <a:solidFill>
                  <a:srgbClr val="87C1CC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심사보고서</a:t>
            </a:r>
            <a:r>
              <a:rPr sz="800" spc="15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b="1" spc="5" dirty="0">
                <a:solidFill>
                  <a:srgbClr val="818181"/>
                </a:solidFill>
                <a:latin typeface="Noto Sans KR Bold"/>
                <a:cs typeface="Noto Sans KR Bold"/>
              </a:rPr>
              <a:t>(화면&amp;동영상 </a:t>
            </a:r>
            <a:r>
              <a:rPr sz="800" b="1" spc="25" dirty="0">
                <a:solidFill>
                  <a:srgbClr val="818181"/>
                </a:solidFill>
                <a:latin typeface="Noto Sans KR Bold"/>
                <a:cs typeface="Noto Sans KR Bold"/>
              </a:rPr>
              <a:t> </a:t>
            </a:r>
            <a:r>
              <a:rPr sz="800" b="1" dirty="0">
                <a:solidFill>
                  <a:srgbClr val="818181"/>
                </a:solidFill>
                <a:latin typeface="Noto Sans KR Bold"/>
                <a:cs typeface="Noto Sans KR Bold"/>
              </a:rPr>
              <a:t>선정)</a:t>
            </a:r>
            <a:endParaRPr sz="800">
              <a:latin typeface="Noto Sans KR Bold"/>
              <a:cs typeface="Noto Sans KR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3888" y="9994859"/>
            <a:ext cx="1530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7</a:t>
            </a:r>
            <a:endParaRPr sz="1000">
              <a:latin typeface="함초롬바탕"/>
              <a:cs typeface="함초롬바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06627" y="1049527"/>
            <a:ext cx="17068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바탕"/>
                <a:cs typeface="함초롬바탕"/>
              </a:rPr>
              <a:t>심사</a:t>
            </a:r>
            <a:r>
              <a:rPr sz="1000" spc="180" dirty="0">
                <a:latin typeface="함초롬바탕"/>
                <a:cs typeface="함초롬바탕"/>
              </a:rPr>
              <a:t> </a:t>
            </a:r>
            <a:r>
              <a:rPr sz="1000" spc="-30" dirty="0">
                <a:latin typeface="함초롬바탕"/>
                <a:cs typeface="함초롬바탕"/>
              </a:rPr>
              <a:t>대상</a:t>
            </a:r>
            <a:r>
              <a:rPr sz="1000" spc="185" dirty="0">
                <a:latin typeface="함초롬바탕"/>
                <a:cs typeface="함초롬바탕"/>
              </a:rPr>
              <a:t> </a:t>
            </a:r>
            <a:r>
              <a:rPr sz="1000" b="1" spc="10" dirty="0">
                <a:solidFill>
                  <a:srgbClr val="959595"/>
                </a:solidFill>
                <a:latin typeface="Noto Sans KR Bold"/>
                <a:cs typeface="Noto Sans KR Bold"/>
              </a:rPr>
              <a:t>동영상 </a:t>
            </a:r>
            <a:r>
              <a:rPr sz="1000" b="1" spc="20" dirty="0">
                <a:solidFill>
                  <a:srgbClr val="959595"/>
                </a:solidFill>
                <a:latin typeface="Noto Sans KR Bold"/>
                <a:cs typeface="Noto Sans KR Bold"/>
              </a:rPr>
              <a:t> </a:t>
            </a:r>
            <a:r>
              <a:rPr sz="1000" spc="-35" dirty="0">
                <a:latin typeface="함초롬바탕"/>
                <a:cs typeface="함초롬바탕"/>
              </a:rPr>
              <a:t>콘텐츠</a:t>
            </a:r>
            <a:r>
              <a:rPr sz="1000" spc="185" dirty="0">
                <a:latin typeface="함초롬바탕"/>
                <a:cs typeface="함초롬바탕"/>
              </a:rPr>
              <a:t> </a:t>
            </a:r>
            <a:r>
              <a:rPr sz="1000" spc="-55" dirty="0">
                <a:latin typeface="함초롬바탕"/>
                <a:cs typeface="함초롬바탕"/>
              </a:rPr>
              <a:t>URL</a:t>
            </a:r>
            <a:endParaRPr sz="1000">
              <a:latin typeface="함초롬바탕"/>
              <a:cs typeface="함초롬바탕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35698" y="1272666"/>
          <a:ext cx="6081394" cy="8423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9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25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  <a:tabLst>
                          <a:tab pos="395605" algn="l"/>
                        </a:tabLst>
                      </a:pPr>
                      <a:r>
                        <a:rPr sz="9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경	로</a:t>
                      </a:r>
                      <a:endParaRPr sz="900">
                        <a:latin typeface="Noto Sans KR Bold"/>
                        <a:cs typeface="Noto Sans KR Bold"/>
                      </a:endParaRPr>
                    </a:p>
                  </a:txBody>
                  <a:tcPr marL="0" marR="0" marT="895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b="1" spc="10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준수개수</a:t>
                      </a:r>
                      <a:endParaRPr sz="750">
                        <a:latin typeface="Noto Sans KR Bold"/>
                        <a:cs typeface="Noto Sans KR Bold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dirty="0">
                          <a:solidFill>
                            <a:srgbClr val="F6F6F6"/>
                          </a:solidFill>
                          <a:latin typeface="함초롬바탕"/>
                          <a:cs typeface="함초롬바탕"/>
                        </a:rPr>
                        <a:t>0</a:t>
                      </a:r>
                      <a:endParaRPr sz="700">
                        <a:latin typeface="함초롬바탕"/>
                        <a:cs typeface="함초롬바탕"/>
                      </a:endParaRPr>
                    </a:p>
                  </a:txBody>
                  <a:tcPr marL="0" marR="0" marT="2349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b="1" spc="10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선정개수</a:t>
                      </a:r>
                      <a:endParaRPr sz="750">
                        <a:latin typeface="Noto Sans KR Bold"/>
                        <a:cs typeface="Noto Sans KR Bold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dirty="0">
                          <a:solidFill>
                            <a:srgbClr val="F6F6F6"/>
                          </a:solidFill>
                          <a:latin typeface="함초롬바탕"/>
                          <a:cs typeface="함초롬바탕"/>
                        </a:rPr>
                        <a:t>0</a:t>
                      </a:r>
                      <a:endParaRPr sz="700">
                        <a:latin typeface="함초롬바탕"/>
                        <a:cs typeface="함초롬바탕"/>
                      </a:endParaRPr>
                    </a:p>
                  </a:txBody>
                  <a:tcPr marL="0" marR="0" marT="2349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없음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2920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02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02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5625" y="9973826"/>
            <a:ext cx="10223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latin typeface="함초롬돋움"/>
                <a:cs typeface="함초롬돋움"/>
              </a:rPr>
              <a:t>1</a:t>
            </a:r>
            <a:endParaRPr sz="1000">
              <a:latin typeface="함초롬돋움"/>
              <a:cs typeface="함초롬돋움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5497" y="1115872"/>
            <a:ext cx="6044565" cy="1773555"/>
            <a:chOff x="755497" y="1115872"/>
            <a:chExt cx="6044565" cy="1773555"/>
          </a:xfrm>
        </p:grpSpPr>
        <p:sp>
          <p:nvSpPr>
            <p:cNvPr id="4" name="object 4"/>
            <p:cNvSpPr/>
            <p:nvPr/>
          </p:nvSpPr>
          <p:spPr>
            <a:xfrm>
              <a:off x="755497" y="1115872"/>
              <a:ext cx="3910329" cy="1773555"/>
            </a:xfrm>
            <a:custGeom>
              <a:avLst/>
              <a:gdLst/>
              <a:ahLst/>
              <a:cxnLst/>
              <a:rect l="l" t="t" r="r" b="b"/>
              <a:pathLst>
                <a:path w="3910329" h="1773555">
                  <a:moveTo>
                    <a:pt x="3909999" y="0"/>
                  </a:moveTo>
                  <a:lnTo>
                    <a:pt x="3909999" y="0"/>
                  </a:lnTo>
                  <a:lnTo>
                    <a:pt x="0" y="0"/>
                  </a:lnTo>
                  <a:lnTo>
                    <a:pt x="0" y="1773516"/>
                  </a:lnTo>
                  <a:lnTo>
                    <a:pt x="3909999" y="1773516"/>
                  </a:lnTo>
                  <a:lnTo>
                    <a:pt x="39099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65497" y="1115872"/>
              <a:ext cx="1465580" cy="1773555"/>
            </a:xfrm>
            <a:custGeom>
              <a:avLst/>
              <a:gdLst/>
              <a:ahLst/>
              <a:cxnLst/>
              <a:rect l="l" t="t" r="r" b="b"/>
              <a:pathLst>
                <a:path w="1465579" h="1773555">
                  <a:moveTo>
                    <a:pt x="1465300" y="0"/>
                  </a:moveTo>
                  <a:lnTo>
                    <a:pt x="976363" y="0"/>
                  </a:lnTo>
                  <a:lnTo>
                    <a:pt x="487426" y="0"/>
                  </a:lnTo>
                  <a:lnTo>
                    <a:pt x="0" y="0"/>
                  </a:lnTo>
                  <a:lnTo>
                    <a:pt x="0" y="1773516"/>
                  </a:lnTo>
                  <a:lnTo>
                    <a:pt x="487426" y="1773516"/>
                  </a:lnTo>
                  <a:lnTo>
                    <a:pt x="976363" y="1773516"/>
                  </a:lnTo>
                  <a:lnTo>
                    <a:pt x="1465300" y="1773516"/>
                  </a:lnTo>
                  <a:lnTo>
                    <a:pt x="146530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30798" y="1115872"/>
              <a:ext cx="669290" cy="1773555"/>
            </a:xfrm>
            <a:custGeom>
              <a:avLst/>
              <a:gdLst/>
              <a:ahLst/>
              <a:cxnLst/>
              <a:rect l="l" t="t" r="r" b="b"/>
              <a:pathLst>
                <a:path w="669290" h="1773555">
                  <a:moveTo>
                    <a:pt x="668680" y="0"/>
                  </a:moveTo>
                  <a:lnTo>
                    <a:pt x="0" y="0"/>
                  </a:lnTo>
                  <a:lnTo>
                    <a:pt x="0" y="1773516"/>
                  </a:lnTo>
                  <a:lnTo>
                    <a:pt x="668680" y="1773516"/>
                  </a:lnTo>
                  <a:lnTo>
                    <a:pt x="668680" y="0"/>
                  </a:lnTo>
                  <a:close/>
                </a:path>
              </a:pathLst>
            </a:custGeom>
            <a:solidFill>
              <a:srgbClr val="E17C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01865" y="3060896"/>
            <a:ext cx="4351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함초롬돋움"/>
                <a:cs typeface="함초롬돋움"/>
              </a:rPr>
              <a:t>웹</a:t>
            </a:r>
            <a:r>
              <a:rPr sz="2000" spc="385" dirty="0">
                <a:latin typeface="함초롬돋움"/>
                <a:cs typeface="함초롬돋움"/>
              </a:rPr>
              <a:t> </a:t>
            </a:r>
            <a:r>
              <a:rPr sz="2000" spc="-65" dirty="0">
                <a:latin typeface="함초롬돋움"/>
                <a:cs typeface="함초롬돋움"/>
              </a:rPr>
              <a:t>접근성</a:t>
            </a:r>
            <a:r>
              <a:rPr sz="2000" spc="385" dirty="0">
                <a:latin typeface="함초롬돋움"/>
                <a:cs typeface="함초롬돋움"/>
              </a:rPr>
              <a:t> </a:t>
            </a:r>
            <a:r>
              <a:rPr sz="2000" spc="-65" dirty="0">
                <a:latin typeface="함초롬돋움"/>
                <a:cs typeface="함초롬돋움"/>
              </a:rPr>
              <a:t>품질인증</a:t>
            </a:r>
            <a:r>
              <a:rPr sz="2000" spc="385" dirty="0">
                <a:latin typeface="함초롬돋움"/>
                <a:cs typeface="함초롬돋움"/>
              </a:rPr>
              <a:t> </a:t>
            </a:r>
            <a:r>
              <a:rPr sz="2000" b="1" spc="35" dirty="0">
                <a:solidFill>
                  <a:srgbClr val="00B1FF"/>
                </a:solidFill>
                <a:latin typeface="Noto Sans KR Black"/>
                <a:cs typeface="Noto Sans KR Black"/>
              </a:rPr>
              <a:t>전문가</a:t>
            </a:r>
            <a:r>
              <a:rPr sz="2000" b="1" spc="520" dirty="0">
                <a:solidFill>
                  <a:srgbClr val="00B1FF"/>
                </a:solidFill>
                <a:latin typeface="Noto Sans KR Black"/>
                <a:cs typeface="Noto Sans KR Black"/>
              </a:rPr>
              <a:t> </a:t>
            </a:r>
            <a:r>
              <a:rPr sz="2000" b="1" spc="-25" dirty="0">
                <a:latin typeface="Noto Sans KR Black"/>
                <a:cs typeface="Noto Sans KR Black"/>
              </a:rPr>
              <a:t>상세</a:t>
            </a:r>
            <a:r>
              <a:rPr sz="2000" spc="-25" dirty="0">
                <a:latin typeface="함초롬돋움"/>
                <a:cs typeface="함초롬돋움"/>
              </a:rPr>
              <a:t>보고서</a:t>
            </a:r>
            <a:endParaRPr sz="2000">
              <a:latin typeface="함초롬돋움"/>
              <a:cs typeface="함초롬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3772" y="3741902"/>
            <a:ext cx="6007735" cy="5975350"/>
            <a:chOff x="773772" y="3741902"/>
            <a:chExt cx="6007735" cy="5975350"/>
          </a:xfrm>
        </p:grpSpPr>
        <p:sp>
          <p:nvSpPr>
            <p:cNvPr id="9" name="object 9"/>
            <p:cNvSpPr/>
            <p:nvPr/>
          </p:nvSpPr>
          <p:spPr>
            <a:xfrm>
              <a:off x="773772" y="3741902"/>
              <a:ext cx="165100" cy="5975350"/>
            </a:xfrm>
            <a:custGeom>
              <a:avLst/>
              <a:gdLst/>
              <a:ahLst/>
              <a:cxnLst/>
              <a:rect l="l" t="t" r="r" b="b"/>
              <a:pathLst>
                <a:path w="165100" h="5975350">
                  <a:moveTo>
                    <a:pt x="164503" y="0"/>
                  </a:moveTo>
                  <a:lnTo>
                    <a:pt x="0" y="0"/>
                  </a:lnTo>
                  <a:lnTo>
                    <a:pt x="0" y="5975159"/>
                  </a:lnTo>
                  <a:lnTo>
                    <a:pt x="164503" y="5975159"/>
                  </a:lnTo>
                  <a:lnTo>
                    <a:pt x="164503" y="0"/>
                  </a:lnTo>
                  <a:close/>
                </a:path>
              </a:pathLst>
            </a:custGeom>
            <a:solidFill>
              <a:srgbClr val="3DA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8276" y="3741902"/>
              <a:ext cx="5843270" cy="5975350"/>
            </a:xfrm>
            <a:custGeom>
              <a:avLst/>
              <a:gdLst/>
              <a:ahLst/>
              <a:cxnLst/>
              <a:rect l="l" t="t" r="r" b="b"/>
              <a:pathLst>
                <a:path w="5843270" h="5975350">
                  <a:moveTo>
                    <a:pt x="5842927" y="0"/>
                  </a:moveTo>
                  <a:lnTo>
                    <a:pt x="5210810" y="0"/>
                  </a:lnTo>
                  <a:lnTo>
                    <a:pt x="5210810" y="2496629"/>
                  </a:lnTo>
                  <a:lnTo>
                    <a:pt x="5210810" y="5378399"/>
                  </a:lnTo>
                  <a:lnTo>
                    <a:pt x="811860" y="5378399"/>
                  </a:lnTo>
                  <a:lnTo>
                    <a:pt x="811860" y="2496629"/>
                  </a:lnTo>
                  <a:lnTo>
                    <a:pt x="5210810" y="2496629"/>
                  </a:lnTo>
                  <a:lnTo>
                    <a:pt x="5210810" y="0"/>
                  </a:lnTo>
                  <a:lnTo>
                    <a:pt x="0" y="0"/>
                  </a:lnTo>
                  <a:lnTo>
                    <a:pt x="0" y="5975159"/>
                  </a:lnTo>
                  <a:lnTo>
                    <a:pt x="5842927" y="5975159"/>
                  </a:lnTo>
                  <a:lnTo>
                    <a:pt x="584292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7551" y="6238532"/>
              <a:ext cx="5506720" cy="2882265"/>
            </a:xfrm>
            <a:custGeom>
              <a:avLst/>
              <a:gdLst/>
              <a:ahLst/>
              <a:cxnLst/>
              <a:rect l="l" t="t" r="r" b="b"/>
              <a:pathLst>
                <a:path w="5506720" h="2882265">
                  <a:moveTo>
                    <a:pt x="5506300" y="0"/>
                  </a:moveTo>
                  <a:lnTo>
                    <a:pt x="0" y="0"/>
                  </a:lnTo>
                  <a:lnTo>
                    <a:pt x="0" y="2881769"/>
                  </a:lnTo>
                  <a:lnTo>
                    <a:pt x="5506300" y="2881769"/>
                  </a:lnTo>
                  <a:lnTo>
                    <a:pt x="550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38275" y="3741902"/>
            <a:ext cx="5843270" cy="597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Times New Roman"/>
              <a:cs typeface="Times New Roman"/>
            </a:endParaRPr>
          </a:p>
          <a:p>
            <a:pPr marL="328930" marR="360045">
              <a:lnSpc>
                <a:spcPct val="133500"/>
              </a:lnSpc>
              <a:buFont typeface=""/>
              <a:buChar char="∙"/>
              <a:tabLst>
                <a:tab pos="472440" algn="l"/>
              </a:tabLst>
            </a:pPr>
            <a:r>
              <a:rPr sz="1100" spc="-30" dirty="0">
                <a:latin typeface="함초롬돋움"/>
                <a:cs typeface="함초롬돋움"/>
              </a:rPr>
              <a:t>본</a:t>
            </a:r>
            <a:r>
              <a:rPr sz="1100" spc="220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상세보고서는</a:t>
            </a:r>
            <a:r>
              <a:rPr sz="1100" spc="229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전체</a:t>
            </a:r>
            <a:r>
              <a:rPr sz="1100" spc="229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홈페이지</a:t>
            </a:r>
            <a:r>
              <a:rPr sz="1100" spc="229" dirty="0">
                <a:latin typeface="함초롬돋움"/>
                <a:cs typeface="함초롬돋움"/>
              </a:rPr>
              <a:t> </a:t>
            </a:r>
            <a:r>
              <a:rPr sz="1100" spc="-30" dirty="0">
                <a:latin typeface="함초롬돋움"/>
                <a:cs typeface="함초롬돋움"/>
              </a:rPr>
              <a:t>중</a:t>
            </a:r>
            <a:r>
              <a:rPr sz="1100" spc="229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가장</a:t>
            </a:r>
            <a:r>
              <a:rPr sz="1100" spc="229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검증이</a:t>
            </a:r>
            <a:r>
              <a:rPr sz="1100" spc="220" dirty="0">
                <a:latin typeface="함초롬돋움"/>
                <a:cs typeface="함초롬돋움"/>
              </a:rPr>
              <a:t> </a:t>
            </a:r>
            <a:r>
              <a:rPr sz="1100" spc="-30" dirty="0">
                <a:latin typeface="함초롬돋움"/>
                <a:cs typeface="함초롬돋움"/>
              </a:rPr>
              <a:t>필요</a:t>
            </a:r>
            <a:r>
              <a:rPr sz="1100" spc="235" dirty="0">
                <a:latin typeface="함초롬돋움"/>
                <a:cs typeface="함초롬돋움"/>
              </a:rPr>
              <a:t> </a:t>
            </a:r>
            <a:r>
              <a:rPr sz="1100" spc="-30" dirty="0">
                <a:latin typeface="함초롬돋움"/>
                <a:cs typeface="함초롬돋움"/>
              </a:rPr>
              <a:t>시</a:t>
            </a:r>
            <a:r>
              <a:rPr sz="1100" spc="220" dirty="0">
                <a:latin typeface="함초롬돋움"/>
                <a:cs typeface="함초롬돋움"/>
              </a:rPr>
              <a:t> </a:t>
            </a:r>
            <a:r>
              <a:rPr sz="1100" spc="-30" dirty="0">
                <a:latin typeface="함초롬돋움"/>
                <a:cs typeface="함초롬돋움"/>
              </a:rPr>
              <a:t>되는</a:t>
            </a:r>
            <a:r>
              <a:rPr sz="1100" spc="229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템플리트</a:t>
            </a:r>
            <a:r>
              <a:rPr sz="1100" spc="220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페이지에 </a:t>
            </a:r>
            <a:r>
              <a:rPr sz="1100" spc="-315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대한</a:t>
            </a:r>
            <a:r>
              <a:rPr sz="1100" spc="210" dirty="0">
                <a:latin typeface="함초롬돋움"/>
                <a:cs typeface="함초롬돋움"/>
              </a:rPr>
              <a:t> </a:t>
            </a:r>
            <a:r>
              <a:rPr sz="1100" spc="-30" dirty="0">
                <a:latin typeface="함초롬돋움"/>
                <a:cs typeface="함초롬돋움"/>
              </a:rPr>
              <a:t>상세</a:t>
            </a:r>
            <a:r>
              <a:rPr sz="1100" spc="215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오류</a:t>
            </a:r>
            <a:r>
              <a:rPr sz="1100" spc="210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내용만을</a:t>
            </a:r>
            <a:r>
              <a:rPr sz="1100" spc="215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담고</a:t>
            </a:r>
            <a:r>
              <a:rPr sz="1100" spc="215" dirty="0">
                <a:latin typeface="함초롬돋움"/>
                <a:cs typeface="함초롬돋움"/>
              </a:rPr>
              <a:t> </a:t>
            </a:r>
            <a:r>
              <a:rPr sz="1100" spc="-20" dirty="0">
                <a:latin typeface="함초롬돋움"/>
                <a:cs typeface="함초롬돋움"/>
              </a:rPr>
              <a:t>있습니다.</a:t>
            </a:r>
            <a:endParaRPr sz="11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"/>
              <a:buChar char="∙"/>
            </a:pPr>
            <a:endParaRPr sz="950">
              <a:latin typeface="함초롬돋움"/>
              <a:cs typeface="함초롬돋움"/>
            </a:endParaRPr>
          </a:p>
          <a:p>
            <a:pPr marL="328930" marR="360045">
              <a:lnSpc>
                <a:spcPct val="133500"/>
              </a:lnSpc>
              <a:buFont typeface=""/>
              <a:buChar char="∙"/>
              <a:tabLst>
                <a:tab pos="472440" algn="l"/>
              </a:tabLst>
            </a:pP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이번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40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평가에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포함되지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않은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30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그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이외의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페이지에도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동일하게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수정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30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및</a:t>
            </a:r>
            <a:r>
              <a:rPr sz="1100" u="sng" spc="229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 </a:t>
            </a:r>
            <a:r>
              <a:rPr sz="1100" u="sng" spc="-40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적용</a:t>
            </a:r>
            <a:r>
              <a:rPr sz="1100" spc="-40" dirty="0">
                <a:latin typeface="함초롬돋움"/>
                <a:cs typeface="함초롬돋움"/>
              </a:rPr>
              <a:t>을</a:t>
            </a:r>
            <a:r>
              <a:rPr sz="1100" spc="229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시켜 </a:t>
            </a:r>
            <a:r>
              <a:rPr sz="1100" spc="-315" dirty="0">
                <a:latin typeface="함초롬돋움"/>
                <a:cs typeface="함초롬돋움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주셔야</a:t>
            </a:r>
            <a:r>
              <a:rPr sz="1100" spc="210" dirty="0">
                <a:latin typeface="함초롬돋움"/>
                <a:cs typeface="함초롬돋움"/>
              </a:rPr>
              <a:t> </a:t>
            </a:r>
            <a:r>
              <a:rPr sz="1100" spc="-20" dirty="0">
                <a:latin typeface="함초롬돋움"/>
                <a:cs typeface="함초롬돋움"/>
              </a:rPr>
              <a:t>합니다.</a:t>
            </a:r>
            <a:endParaRPr sz="11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"/>
              <a:buChar char="∙"/>
            </a:pPr>
            <a:endParaRPr sz="1200">
              <a:latin typeface="함초롬돋움"/>
              <a:cs typeface="함초롬돋움"/>
            </a:endParaRPr>
          </a:p>
          <a:p>
            <a:pPr marL="468630" indent="-140335">
              <a:lnSpc>
                <a:spcPct val="100000"/>
              </a:lnSpc>
              <a:buFont typeface=""/>
              <a:buChar char="∙"/>
              <a:tabLst>
                <a:tab pos="469265" algn="l"/>
              </a:tabLst>
            </a:pPr>
            <a:r>
              <a:rPr sz="1100" spc="20" dirty="0">
                <a:latin typeface="함초롬돋움"/>
                <a:cs typeface="함초롬돋움"/>
              </a:rPr>
              <a:t>[</a:t>
            </a:r>
            <a:r>
              <a:rPr sz="1100" b="1" u="sng" spc="20" dirty="0">
                <a:uFill>
                  <a:solidFill>
                    <a:srgbClr val="FF0000"/>
                  </a:solidFill>
                </a:uFill>
                <a:latin typeface="Noto Sans KR Black"/>
                <a:cs typeface="Noto Sans KR Black"/>
              </a:rPr>
              <a:t>웹</a:t>
            </a:r>
            <a:r>
              <a:rPr sz="1100" b="1" spc="254" dirty="0">
                <a:latin typeface="Noto Sans KR Black"/>
                <a:cs typeface="Noto Sans KR Black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심사</a:t>
            </a:r>
            <a:r>
              <a:rPr sz="1100" spc="185" dirty="0">
                <a:latin typeface="함초롬돋움"/>
                <a:cs typeface="함초롬돋움"/>
              </a:rPr>
              <a:t> </a:t>
            </a:r>
            <a:r>
              <a:rPr sz="1100" spc="5" dirty="0">
                <a:latin typeface="함초롬돋움"/>
                <a:cs typeface="함초롬돋움"/>
              </a:rPr>
              <a:t>시]</a:t>
            </a:r>
            <a:endParaRPr sz="1100">
              <a:latin typeface="함초롬돋움"/>
              <a:cs typeface="함초롬돋움"/>
            </a:endParaRPr>
          </a:p>
          <a:p>
            <a:pPr marL="328930">
              <a:lnSpc>
                <a:spcPct val="100000"/>
              </a:lnSpc>
              <a:spcBef>
                <a:spcPts val="459"/>
              </a:spcBef>
            </a:pPr>
            <a:r>
              <a:rPr sz="1000" spc="-5" dirty="0">
                <a:latin typeface="함초롬돋움"/>
                <a:cs typeface="함초롬돋움"/>
              </a:rPr>
              <a:t>*키보드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접근과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관련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항목은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5" dirty="0">
                <a:latin typeface="함초롬돋움"/>
                <a:cs typeface="함초롬돋움"/>
              </a:rPr>
              <a:t>크롬(Chrome)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최신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버전에서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확인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5" dirty="0">
                <a:latin typeface="함초롬돋움"/>
                <a:cs typeface="함초롬돋움"/>
              </a:rPr>
              <a:t>필수입니다.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함초롬돋움"/>
              <a:cs typeface="함초롬돋움"/>
            </a:endParaRPr>
          </a:p>
          <a:p>
            <a:pPr marL="468630" indent="-140335">
              <a:lnSpc>
                <a:spcPct val="100000"/>
              </a:lnSpc>
              <a:spcBef>
                <a:spcPts val="5"/>
              </a:spcBef>
              <a:buFont typeface=""/>
              <a:buChar char="∙"/>
              <a:tabLst>
                <a:tab pos="469265" algn="l"/>
              </a:tabLst>
            </a:pPr>
            <a:r>
              <a:rPr sz="1100" spc="20" dirty="0">
                <a:latin typeface="함초롬돋움"/>
                <a:cs typeface="함초롬돋움"/>
              </a:rPr>
              <a:t>[</a:t>
            </a:r>
            <a:r>
              <a:rPr sz="1100" b="1" u="sng" spc="20" dirty="0">
                <a:uFill>
                  <a:solidFill>
                    <a:srgbClr val="FF0000"/>
                  </a:solidFill>
                </a:uFill>
                <a:latin typeface="Noto Sans KR Black"/>
                <a:cs typeface="Noto Sans KR Black"/>
              </a:rPr>
              <a:t>모바일</a:t>
            </a:r>
            <a:r>
              <a:rPr sz="1100" b="1" u="sng" spc="270" dirty="0">
                <a:uFill>
                  <a:solidFill>
                    <a:srgbClr val="FF0000"/>
                  </a:solidFill>
                </a:uFill>
                <a:latin typeface="Noto Sans KR Black"/>
                <a:cs typeface="Noto Sans KR Black"/>
              </a:rPr>
              <a:t> </a:t>
            </a:r>
            <a:r>
              <a:rPr sz="1100" b="1" u="sng" spc="25" dirty="0">
                <a:uFill>
                  <a:solidFill>
                    <a:srgbClr val="FF0000"/>
                  </a:solidFill>
                </a:uFill>
                <a:latin typeface="Noto Sans KR Black"/>
                <a:cs typeface="Noto Sans KR Black"/>
              </a:rPr>
              <a:t>웹</a:t>
            </a:r>
            <a:r>
              <a:rPr sz="1100" b="1" spc="270" dirty="0">
                <a:latin typeface="Noto Sans KR Black"/>
                <a:cs typeface="Noto Sans KR Black"/>
              </a:rPr>
              <a:t> </a:t>
            </a:r>
            <a:r>
              <a:rPr sz="1100" spc="-35" dirty="0">
                <a:latin typeface="함초롬돋움"/>
                <a:cs typeface="함초롬돋움"/>
              </a:rPr>
              <a:t>심사</a:t>
            </a:r>
            <a:r>
              <a:rPr sz="1100" spc="195" dirty="0">
                <a:latin typeface="함초롬돋움"/>
                <a:cs typeface="함초롬돋움"/>
              </a:rPr>
              <a:t> </a:t>
            </a:r>
            <a:r>
              <a:rPr sz="1100" spc="-5" dirty="0">
                <a:latin typeface="함초롬돋움"/>
                <a:cs typeface="함초롬돋움"/>
              </a:rPr>
              <a:t>시]</a:t>
            </a:r>
            <a:endParaRPr sz="1100">
              <a:latin typeface="함초롬돋움"/>
              <a:cs typeface="함초롬돋움"/>
            </a:endParaRPr>
          </a:p>
          <a:p>
            <a:pPr marL="328930">
              <a:lnSpc>
                <a:spcPct val="100000"/>
              </a:lnSpc>
              <a:spcBef>
                <a:spcPts val="445"/>
              </a:spcBef>
            </a:pPr>
            <a:r>
              <a:rPr sz="1000" spc="15" dirty="0">
                <a:latin typeface="함초롬돋움"/>
                <a:cs typeface="함초롬돋움"/>
              </a:rPr>
              <a:t>*PC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모바일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웹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: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모바일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환경으로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User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20" dirty="0">
                <a:latin typeface="함초롬돋움"/>
                <a:cs typeface="함초롬돋움"/>
              </a:rPr>
              <a:t>Agent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변경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가능한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브라우저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최신버전</a:t>
            </a:r>
            <a:endParaRPr sz="1000">
              <a:latin typeface="함초롬돋움"/>
              <a:cs typeface="함초롬돋움"/>
            </a:endParaRPr>
          </a:p>
          <a:p>
            <a:pPr marL="328930">
              <a:lnSpc>
                <a:spcPct val="100000"/>
              </a:lnSpc>
              <a:spcBef>
                <a:spcPts val="395"/>
              </a:spcBef>
            </a:pPr>
            <a:r>
              <a:rPr sz="1000" spc="-5" dirty="0">
                <a:latin typeface="함초롬돋움"/>
                <a:cs typeface="함초롬돋움"/>
              </a:rPr>
              <a:t>*모바일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기기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: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iOS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(Voice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15" dirty="0">
                <a:latin typeface="함초롬돋움"/>
                <a:cs typeface="함초롬돋움"/>
              </a:rPr>
              <a:t>Over)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5" dirty="0">
                <a:latin typeface="함초롬돋움"/>
                <a:cs typeface="함초롬돋움"/>
              </a:rPr>
              <a:t>/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Android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(Talk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5" dirty="0">
                <a:latin typeface="함초롬돋움"/>
                <a:cs typeface="함초롬돋움"/>
              </a:rPr>
              <a:t>Back)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최신버전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6027" y="6238531"/>
            <a:ext cx="5509895" cy="2882265"/>
          </a:xfrm>
          <a:custGeom>
            <a:avLst/>
            <a:gdLst/>
            <a:ahLst/>
            <a:cxnLst/>
            <a:rect l="l" t="t" r="r" b="b"/>
            <a:pathLst>
              <a:path w="5509895" h="2882265">
                <a:moveTo>
                  <a:pt x="1524" y="0"/>
                </a:moveTo>
                <a:lnTo>
                  <a:pt x="1524" y="2881769"/>
                </a:lnTo>
              </a:path>
              <a:path w="5509895" h="2882265">
                <a:moveTo>
                  <a:pt x="5507824" y="0"/>
                </a:moveTo>
                <a:lnTo>
                  <a:pt x="5507824" y="2881769"/>
                </a:lnTo>
              </a:path>
              <a:path w="5509895" h="2882265">
                <a:moveTo>
                  <a:pt x="0" y="0"/>
                </a:moveTo>
                <a:lnTo>
                  <a:pt x="5509348" y="0"/>
                </a:lnTo>
              </a:path>
              <a:path w="5509895" h="2882265">
                <a:moveTo>
                  <a:pt x="0" y="2881769"/>
                </a:moveTo>
                <a:lnTo>
                  <a:pt x="5509348" y="2881769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0179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4.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20" dirty="0">
                <a:latin typeface="함초롬돋움"/>
                <a:cs typeface="함초롬돋움"/>
              </a:rPr>
              <a:t>(콘텐츠의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선형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구조)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논리적인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순서로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4-1.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콘텐츠의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순서를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논리적으로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전후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맥락을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63357" y="3356749"/>
            <a:ext cx="4488180" cy="3319145"/>
            <a:chOff x="1763357" y="3356749"/>
            <a:chExt cx="4488180" cy="33191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1729" y="3356749"/>
              <a:ext cx="3128606" cy="598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3357" y="5483348"/>
              <a:ext cx="4488010" cy="119219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21180" y="3994089"/>
            <a:ext cx="120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함초롬돋움"/>
                <a:cs typeface="함초롬돋움"/>
              </a:rPr>
              <a:t>⇩</a:t>
            </a:r>
            <a:endParaRPr sz="900">
              <a:latin typeface="함초롬돋움"/>
              <a:cs typeface="함초롬돋움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3980" y="4206214"/>
            <a:ext cx="3884104" cy="118285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04773" y="4839499"/>
            <a:ext cx="551815" cy="186055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1725" y="3356749"/>
            <a:ext cx="5794375" cy="3345179"/>
          </a:xfrm>
          <a:custGeom>
            <a:avLst/>
            <a:gdLst/>
            <a:ahLst/>
            <a:cxnLst/>
            <a:rect l="l" t="t" r="r" b="b"/>
            <a:pathLst>
              <a:path w="5794375" h="3345179">
                <a:moveTo>
                  <a:pt x="1524" y="0"/>
                </a:moveTo>
                <a:lnTo>
                  <a:pt x="1524" y="3344570"/>
                </a:lnTo>
              </a:path>
              <a:path w="5794375" h="3345179">
                <a:moveTo>
                  <a:pt x="5792660" y="0"/>
                </a:moveTo>
                <a:lnTo>
                  <a:pt x="5792660" y="3344570"/>
                </a:lnTo>
              </a:path>
              <a:path w="5794375" h="3345179">
                <a:moveTo>
                  <a:pt x="0" y="0"/>
                </a:moveTo>
                <a:lnTo>
                  <a:pt x="5794171" y="0"/>
                </a:lnTo>
              </a:path>
              <a:path w="5794375" h="3345179">
                <a:moveTo>
                  <a:pt x="0" y="3344570"/>
                </a:moveTo>
                <a:lnTo>
                  <a:pt x="5794171" y="334457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3249" y="6777431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357" y="7149892"/>
            <a:ext cx="218884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함초롬돋움"/>
                <a:cs typeface="함초롬돋움"/>
              </a:rPr>
              <a:t>마크업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순서를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논리적으로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ko-KR" altLang="en-US" smtClean="0"/>
              <a:t>서식</a:t>
            </a:r>
            <a:r>
              <a:rPr lang="en-US" altLang="ko-KR" smtClean="0"/>
              <a:t>P020-10</a:t>
            </a:r>
          </a:p>
          <a:p>
            <a:r>
              <a:rPr lang="ko-KR" altLang="en-US" smtClean="0"/>
              <a:t>웹 접근성 품질인증 전문가 상세보고서</a:t>
            </a:r>
            <a:endParaRPr lang="ko-KR" altLang="en-US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6931050" y="1097596"/>
            <a:ext cx="3581400" cy="1849641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수정 완료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1050" y="316569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수정내용</a:t>
            </a:r>
            <a:endParaRPr lang="en-US" altLang="ko-KR" sz="1400" b="1" dirty="0" smtClean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닫기 버튼을 접근 불가능하게 처리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0179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4.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20" dirty="0">
                <a:latin typeface="함초롬돋움"/>
                <a:cs typeface="함초롬돋움"/>
              </a:rPr>
              <a:t>(콘텐츠의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선형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구조)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논리적인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순서로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4-1.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콘텐츠의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순서를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논리적으로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전후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맥락을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6156" y="3356749"/>
            <a:ext cx="5238216" cy="24326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0548" y="5902336"/>
            <a:ext cx="5109480" cy="13940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4839499"/>
            <a:ext cx="551815" cy="250634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356749"/>
            <a:ext cx="5794375" cy="3990340"/>
          </a:xfrm>
          <a:custGeom>
            <a:avLst/>
            <a:gdLst/>
            <a:ahLst/>
            <a:cxnLst/>
            <a:rect l="l" t="t" r="r" b="b"/>
            <a:pathLst>
              <a:path w="5794375" h="3990340">
                <a:moveTo>
                  <a:pt x="5792660" y="0"/>
                </a:moveTo>
                <a:lnTo>
                  <a:pt x="5792660" y="3990035"/>
                </a:lnTo>
              </a:path>
              <a:path w="5794375" h="3990340">
                <a:moveTo>
                  <a:pt x="1524" y="0"/>
                </a:moveTo>
                <a:lnTo>
                  <a:pt x="1524" y="3990035"/>
                </a:lnTo>
              </a:path>
              <a:path w="5794375" h="3990340">
                <a:moveTo>
                  <a:pt x="0" y="0"/>
                </a:moveTo>
                <a:lnTo>
                  <a:pt x="5794171" y="0"/>
                </a:lnTo>
              </a:path>
              <a:path w="5794375" h="3990340">
                <a:moveTo>
                  <a:pt x="0" y="3990035"/>
                </a:moveTo>
                <a:lnTo>
                  <a:pt x="5794171" y="3990035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7422908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7793840"/>
            <a:ext cx="538734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latin typeface="함초롬돋움"/>
                <a:cs typeface="함초롬돋움"/>
              </a:rPr>
              <a:t>화살표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키로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탭제목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이동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탭내용도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같이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변경되므로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현재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선택된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탭에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65" dirty="0">
                <a:latin typeface="함초롬돋움"/>
                <a:cs typeface="함초롬돋움"/>
              </a:rPr>
              <a:t>‘선택됨’을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1050" y="1097596"/>
            <a:ext cx="3581400" cy="1849641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수정 완료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1050" y="316569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수정내용</a:t>
            </a:r>
            <a:endParaRPr lang="en-US" altLang="ko-KR" sz="1400" b="1" dirty="0" smtClean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선택된 탭에 선택됨 문구 추가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6783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6.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(색에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무관한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인식)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관계없이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6-2.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활성/비활성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상태를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색으로만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구분하는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2075" y="3362671"/>
            <a:ext cx="5196784" cy="268251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20459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  <a:spcBef>
                <a:spcPts val="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2688590"/>
          </a:xfrm>
          <a:custGeom>
            <a:avLst/>
            <a:gdLst/>
            <a:ahLst/>
            <a:cxnLst/>
            <a:rect l="l" t="t" r="r" b="b"/>
            <a:pathLst>
              <a:path w="5794375" h="2688590">
                <a:moveTo>
                  <a:pt x="5792660" y="0"/>
                </a:moveTo>
                <a:lnTo>
                  <a:pt x="5792660" y="2688437"/>
                </a:lnTo>
              </a:path>
              <a:path w="5794375" h="2688590">
                <a:moveTo>
                  <a:pt x="1524" y="0"/>
                </a:moveTo>
                <a:lnTo>
                  <a:pt x="1524" y="2688437"/>
                </a:lnTo>
              </a:path>
              <a:path w="5794375" h="2688590">
                <a:moveTo>
                  <a:pt x="0" y="0"/>
                </a:moveTo>
                <a:lnTo>
                  <a:pt x="5794171" y="0"/>
                </a:lnTo>
              </a:path>
              <a:path w="5794375" h="2688590">
                <a:moveTo>
                  <a:pt x="0" y="2688437"/>
                </a:moveTo>
                <a:lnTo>
                  <a:pt x="5794171" y="268843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121311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493765"/>
            <a:ext cx="277685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0" dirty="0">
                <a:latin typeface="함초롬돋움"/>
                <a:cs typeface="함초롬돋움"/>
              </a:rPr>
              <a:t>활성/비활성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상태를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색으로만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구분하지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않아야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31050" y="1097596"/>
            <a:ext cx="3581400" cy="1849641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수정 완료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1050" y="3165690"/>
            <a:ext cx="3581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수정내용</a:t>
            </a:r>
            <a:endParaRPr lang="en-US" altLang="ko-KR" sz="1400" b="1" dirty="0" smtClean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err="1" smtClean="0"/>
              <a:t>비활성시</a:t>
            </a:r>
            <a:r>
              <a:rPr lang="ko-KR" altLang="en-US" sz="1400" dirty="0" smtClean="0"/>
              <a:t> 글꼴 </a:t>
            </a:r>
            <a:r>
              <a:rPr lang="ko-KR" altLang="en-US" sz="1400" dirty="0" err="1" smtClean="0"/>
              <a:t>컬러변경</a:t>
            </a:r>
            <a:endParaRPr lang="en-US" altLang="ko-KR" sz="1400" dirty="0" smtClean="0"/>
          </a:p>
          <a:p>
            <a:r>
              <a:rPr lang="ko-KR" altLang="en-US" sz="1400" dirty="0" err="1" smtClean="0"/>
              <a:t>활성시</a:t>
            </a:r>
            <a:r>
              <a:rPr lang="ko-KR" altLang="en-US" sz="1400" dirty="0" smtClean="0"/>
              <a:t> 글꼴 굵기 변경</a:t>
            </a:r>
            <a:endParaRPr lang="en-US" altLang="ko-KR" sz="1400" dirty="0" smtClean="0"/>
          </a:p>
          <a:p>
            <a:r>
              <a:rPr lang="ko-KR" altLang="en-US" sz="1400" dirty="0" smtClean="0"/>
              <a:t>슬라이드 버튼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오버시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크기 변경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57" y="286511"/>
            <a:ext cx="617186" cy="2118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9010" y="320097"/>
            <a:ext cx="519657" cy="36113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4944" y="1456892"/>
            <a:ext cx="6109970" cy="443865"/>
            <a:chOff x="694944" y="1456892"/>
            <a:chExt cx="6109970" cy="443865"/>
          </a:xfrm>
        </p:grpSpPr>
        <p:sp>
          <p:nvSpPr>
            <p:cNvPr id="5" name="object 5"/>
            <p:cNvSpPr/>
            <p:nvPr/>
          </p:nvSpPr>
          <p:spPr>
            <a:xfrm>
              <a:off x="694944" y="1456892"/>
              <a:ext cx="5749925" cy="443865"/>
            </a:xfrm>
            <a:custGeom>
              <a:avLst/>
              <a:gdLst/>
              <a:ahLst/>
              <a:cxnLst/>
              <a:rect l="l" t="t" r="r" b="b"/>
              <a:pathLst>
                <a:path w="5749925" h="443864">
                  <a:moveTo>
                    <a:pt x="5749798" y="0"/>
                  </a:moveTo>
                  <a:lnTo>
                    <a:pt x="0" y="0"/>
                  </a:lnTo>
                  <a:lnTo>
                    <a:pt x="0" y="443788"/>
                  </a:lnTo>
                  <a:lnTo>
                    <a:pt x="5749798" y="443788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43217" y="1456892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4">
                  <a:moveTo>
                    <a:pt x="361188" y="0"/>
                  </a:moveTo>
                  <a:lnTo>
                    <a:pt x="0" y="0"/>
                  </a:lnTo>
                  <a:lnTo>
                    <a:pt x="0" y="443788"/>
                  </a:lnTo>
                  <a:lnTo>
                    <a:pt x="361188" y="443788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EBD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94944" y="3225113"/>
            <a:ext cx="6109970" cy="443865"/>
            <a:chOff x="694944" y="3225113"/>
            <a:chExt cx="6109970" cy="443865"/>
          </a:xfrm>
        </p:grpSpPr>
        <p:sp>
          <p:nvSpPr>
            <p:cNvPr id="8" name="object 8"/>
            <p:cNvSpPr/>
            <p:nvPr/>
          </p:nvSpPr>
          <p:spPr>
            <a:xfrm>
              <a:off x="694944" y="3225113"/>
              <a:ext cx="5749925" cy="443865"/>
            </a:xfrm>
            <a:custGeom>
              <a:avLst/>
              <a:gdLst/>
              <a:ahLst/>
              <a:cxnLst/>
              <a:rect l="l" t="t" r="r" b="b"/>
              <a:pathLst>
                <a:path w="5749925" h="443864">
                  <a:moveTo>
                    <a:pt x="5749798" y="0"/>
                  </a:moveTo>
                  <a:lnTo>
                    <a:pt x="0" y="0"/>
                  </a:lnTo>
                  <a:lnTo>
                    <a:pt x="0" y="443788"/>
                  </a:lnTo>
                  <a:lnTo>
                    <a:pt x="5749798" y="443788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43217" y="3225113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4">
                  <a:moveTo>
                    <a:pt x="361188" y="0"/>
                  </a:moveTo>
                  <a:lnTo>
                    <a:pt x="0" y="0"/>
                  </a:lnTo>
                  <a:lnTo>
                    <a:pt x="0" y="443788"/>
                  </a:lnTo>
                  <a:lnTo>
                    <a:pt x="361188" y="443788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EBD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94944" y="5656452"/>
            <a:ext cx="6109970" cy="443865"/>
            <a:chOff x="694944" y="5656452"/>
            <a:chExt cx="6109970" cy="443865"/>
          </a:xfrm>
        </p:grpSpPr>
        <p:sp>
          <p:nvSpPr>
            <p:cNvPr id="11" name="object 11"/>
            <p:cNvSpPr/>
            <p:nvPr/>
          </p:nvSpPr>
          <p:spPr>
            <a:xfrm>
              <a:off x="694944" y="5656452"/>
              <a:ext cx="5749925" cy="443865"/>
            </a:xfrm>
            <a:custGeom>
              <a:avLst/>
              <a:gdLst/>
              <a:ahLst/>
              <a:cxnLst/>
              <a:rect l="l" t="t" r="r" b="b"/>
              <a:pathLst>
                <a:path w="5749925" h="443864">
                  <a:moveTo>
                    <a:pt x="5749798" y="0"/>
                  </a:moveTo>
                  <a:lnTo>
                    <a:pt x="0" y="0"/>
                  </a:lnTo>
                  <a:lnTo>
                    <a:pt x="0" y="443484"/>
                  </a:lnTo>
                  <a:lnTo>
                    <a:pt x="5749798" y="443484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43217" y="5656452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4">
                  <a:moveTo>
                    <a:pt x="361188" y="0"/>
                  </a:moveTo>
                  <a:lnTo>
                    <a:pt x="0" y="0"/>
                  </a:lnTo>
                  <a:lnTo>
                    <a:pt x="0" y="443484"/>
                  </a:lnTo>
                  <a:lnTo>
                    <a:pt x="361188" y="443484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EBD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9676" y="5741288"/>
            <a:ext cx="10814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0" dirty="0">
                <a:latin typeface="Noto Sans KR Black"/>
                <a:cs typeface="Noto Sans KR Black"/>
              </a:rPr>
              <a:t>인증기관</a:t>
            </a:r>
            <a:r>
              <a:rPr sz="1400" b="1" spc="-5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소개</a:t>
            </a:r>
            <a:endParaRPr sz="1400">
              <a:latin typeface="Noto Sans KR Black"/>
              <a:cs typeface="Noto Sans KR Black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82625" y="6313169"/>
          <a:ext cx="6113780" cy="2694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13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804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4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기관명</a:t>
                      </a:r>
                      <a:r>
                        <a:rPr sz="1200" spc="-3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15" dirty="0">
                          <a:latin typeface="함초롬돋움"/>
                          <a:cs typeface="함초롬돋움"/>
                        </a:rPr>
                        <a:t>:</a:t>
                      </a:r>
                      <a:r>
                        <a:rPr sz="12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(사)한국장애인단체총연합회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한국웹접근성인증평가원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804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4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대표 </a:t>
                      </a:r>
                      <a:r>
                        <a:rPr sz="1200" spc="-15" dirty="0">
                          <a:latin typeface="함초롬돋움"/>
                          <a:cs typeface="함초롬돋움"/>
                        </a:rPr>
                        <a:t>:</a:t>
                      </a:r>
                      <a:r>
                        <a:rPr sz="1200" spc="-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장 윤 식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803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4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인증기관</a:t>
                      </a:r>
                      <a:r>
                        <a:rPr sz="1200" spc="-35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지정번호</a:t>
                      </a:r>
                      <a:r>
                        <a:rPr sz="1200" spc="-35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15" dirty="0">
                          <a:latin typeface="함초롬돋움"/>
                          <a:cs typeface="함초롬돋움"/>
                        </a:rPr>
                        <a:t>: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20" dirty="0">
                          <a:latin typeface="함초롬돋움"/>
                          <a:cs typeface="함초롬돋움"/>
                        </a:rPr>
                        <a:t>제2014-01호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184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4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사업자등록번호</a:t>
                      </a:r>
                      <a:r>
                        <a:rPr sz="1200" spc="-3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15" dirty="0">
                          <a:latin typeface="함초롬돋움"/>
                          <a:cs typeface="함초롬돋움"/>
                        </a:rPr>
                        <a:t>:</a:t>
                      </a:r>
                      <a:r>
                        <a:rPr sz="12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30" dirty="0">
                          <a:latin typeface="함초롬돋움"/>
                          <a:cs typeface="함초롬돋움"/>
                        </a:rPr>
                        <a:t>107-82-16788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804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5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E-mail</a:t>
                      </a:r>
                      <a:r>
                        <a:rPr sz="1200" spc="-4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15" dirty="0">
                          <a:latin typeface="함초롬돋움"/>
                          <a:cs typeface="함초롬돋움"/>
                        </a:rPr>
                        <a:t>:</a:t>
                      </a:r>
                      <a:r>
                        <a:rPr sz="1200" spc="-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5" dirty="0">
                          <a:latin typeface="함초롬돋움"/>
                          <a:cs typeface="함초롬돋움"/>
                          <a:hlinkClick r:id="rId4"/>
                        </a:rPr>
                        <a:t>wa@wa.or.kr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803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25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Tel</a:t>
                      </a:r>
                      <a:r>
                        <a:rPr sz="1200" spc="-55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15" dirty="0">
                          <a:latin typeface="함초롬돋움"/>
                          <a:cs typeface="함초롬돋움"/>
                        </a:rPr>
                        <a:t>:</a:t>
                      </a:r>
                      <a:r>
                        <a:rPr sz="1200" spc="-5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30" dirty="0">
                          <a:latin typeface="함초롬돋움"/>
                          <a:cs typeface="함초롬돋움"/>
                        </a:rPr>
                        <a:t>02-858-7220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803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5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F</a:t>
                      </a:r>
                      <a:r>
                        <a:rPr sz="120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ax</a:t>
                      </a:r>
                      <a:r>
                        <a:rPr sz="1200" spc="-25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dirty="0">
                          <a:latin typeface="함초롬돋움"/>
                          <a:cs typeface="함초롬돋움"/>
                        </a:rPr>
                        <a:t>: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dirty="0">
                          <a:latin typeface="함초롬돋움"/>
                          <a:cs typeface="함초롬돋움"/>
                        </a:rPr>
                        <a:t>02</a:t>
                      </a:r>
                      <a:r>
                        <a:rPr sz="1200" spc="-5" dirty="0">
                          <a:latin typeface="함초롬돋움"/>
                          <a:cs typeface="함초롬돋움"/>
                        </a:rPr>
                        <a:t>-</a:t>
                      </a:r>
                      <a:r>
                        <a:rPr sz="1200" dirty="0">
                          <a:latin typeface="함초롬돋움"/>
                          <a:cs typeface="함초롬돋움"/>
                        </a:rPr>
                        <a:t>851</a:t>
                      </a:r>
                      <a:r>
                        <a:rPr sz="1200" spc="-5" dirty="0">
                          <a:latin typeface="함초롬돋움"/>
                          <a:cs typeface="함초롬돋움"/>
                        </a:rPr>
                        <a:t>-</a:t>
                      </a:r>
                      <a:r>
                        <a:rPr sz="1200" dirty="0">
                          <a:latin typeface="함초롬돋움"/>
                          <a:cs typeface="함초롬돋움"/>
                        </a:rPr>
                        <a:t>7220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804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-40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주소</a:t>
                      </a:r>
                      <a:r>
                        <a:rPr sz="1200" spc="-25" dirty="0">
                          <a:solidFill>
                            <a:srgbClr val="30859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15" dirty="0">
                          <a:latin typeface="함초롬돋움"/>
                          <a:cs typeface="함초롬돋움"/>
                        </a:rPr>
                        <a:t>: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서울특별시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영등포구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양평로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65" dirty="0">
                          <a:latin typeface="함초롬돋움"/>
                          <a:cs typeface="함초롬돋움"/>
                        </a:rPr>
                        <a:t>149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25" dirty="0">
                          <a:latin typeface="함초롬돋움"/>
                          <a:cs typeface="함초롬돋움"/>
                        </a:rPr>
                        <a:t>A동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60" dirty="0">
                          <a:latin typeface="함초롬돋움"/>
                          <a:cs typeface="함초롬돋움"/>
                        </a:rPr>
                        <a:t>1004~5호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15" dirty="0">
                          <a:latin typeface="함초롬돋움"/>
                          <a:cs typeface="함초롬돋움"/>
                        </a:rPr>
                        <a:t>(선유도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우림라이온스밸리)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06627" y="1542033"/>
            <a:ext cx="6074410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latin typeface="Noto Sans KR Black"/>
                <a:cs typeface="Noto Sans KR Black"/>
              </a:rPr>
              <a:t>정보통신접근성</a:t>
            </a:r>
            <a:r>
              <a:rPr sz="1400" b="1" spc="60" dirty="0">
                <a:latin typeface="Noto Sans KR Black"/>
                <a:cs typeface="Noto Sans KR Black"/>
              </a:rPr>
              <a:t> </a:t>
            </a:r>
            <a:r>
              <a:rPr sz="1400" b="1" spc="-55" dirty="0">
                <a:latin typeface="Noto Sans KR Black"/>
                <a:cs typeface="Noto Sans KR Black"/>
              </a:rPr>
              <a:t>(</a:t>
            </a:r>
            <a:r>
              <a:rPr sz="1400" b="1" spc="60" dirty="0">
                <a:latin typeface="Noto Sans KR Black"/>
                <a:cs typeface="Noto Sans KR Black"/>
              </a:rPr>
              <a:t> </a:t>
            </a:r>
            <a:r>
              <a:rPr sz="1400" b="1" spc="-30" dirty="0">
                <a:latin typeface="Noto Sans KR Black"/>
                <a:cs typeface="Noto Sans KR Black"/>
              </a:rPr>
              <a:t>WEB</a:t>
            </a:r>
            <a:r>
              <a:rPr sz="1400" b="1" spc="60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접근성</a:t>
            </a:r>
            <a:r>
              <a:rPr sz="1400" b="1" spc="65" dirty="0">
                <a:latin typeface="Noto Sans KR Black"/>
                <a:cs typeface="Noto Sans KR Black"/>
              </a:rPr>
              <a:t> </a:t>
            </a:r>
            <a:r>
              <a:rPr sz="1400" b="1" dirty="0">
                <a:latin typeface="Noto Sans KR Black"/>
                <a:cs typeface="Noto Sans KR Black"/>
              </a:rPr>
              <a:t>)이란?</a:t>
            </a:r>
            <a:endParaRPr sz="14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Noto Sans KR Black"/>
              <a:cs typeface="Noto Sans KR Black"/>
            </a:endParaRPr>
          </a:p>
          <a:p>
            <a:pPr marL="12700" marR="5080">
              <a:lnSpc>
                <a:spcPct val="102499"/>
              </a:lnSpc>
            </a:pPr>
            <a:r>
              <a:rPr sz="1200" spc="-40" dirty="0">
                <a:latin typeface="함초롬돋움"/>
                <a:cs typeface="함초롬돋움"/>
              </a:rPr>
              <a:t>정보통신접근성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55" dirty="0">
                <a:latin typeface="함초롬돋움"/>
                <a:cs typeface="함초롬돋움"/>
              </a:rPr>
              <a:t>(Web</a:t>
            </a:r>
            <a:r>
              <a:rPr sz="1200" spc="-20" dirty="0">
                <a:latin typeface="함초롬돋움"/>
                <a:cs typeface="함초롬돋움"/>
              </a:rPr>
              <a:t> 접근성)은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35" dirty="0">
                <a:latin typeface="함초롬돋움"/>
                <a:cs typeface="함초롬돋움"/>
              </a:rPr>
              <a:t>「</a:t>
            </a:r>
            <a:r>
              <a:rPr sz="1200" spc="-70" dirty="0">
                <a:latin typeface="함초롬돋움"/>
                <a:cs typeface="함초롬돋움"/>
              </a:rPr>
              <a:t>지능정보화기본법</a:t>
            </a:r>
            <a:r>
              <a:rPr sz="1200" spc="-35" dirty="0">
                <a:latin typeface="함초롬돋움"/>
                <a:cs typeface="함초롬돋움"/>
              </a:rPr>
              <a:t>」</a:t>
            </a:r>
            <a:r>
              <a:rPr sz="1200" spc="-70" dirty="0">
                <a:latin typeface="함초롬돋움"/>
                <a:cs typeface="함초롬돋움"/>
              </a:rPr>
              <a:t>에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따라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장애인이나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고령자분들이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웹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사이 </a:t>
            </a:r>
            <a:r>
              <a:rPr sz="1200" spc="-34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트에서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제공하는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정보를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비장애인과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동등하게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접근하고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이용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할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수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있도록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보장하는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것으로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웹 </a:t>
            </a:r>
            <a:r>
              <a:rPr sz="1200" spc="-3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접근성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준수는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법적의무사항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20" dirty="0">
                <a:latin typeface="함초롬돋움"/>
                <a:cs typeface="함초롬돋움"/>
              </a:rPr>
              <a:t>입니다.</a:t>
            </a:r>
            <a:endParaRPr sz="1200">
              <a:latin typeface="함초롬돋움"/>
              <a:cs typeface="함초롬돋움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6627" y="3309873"/>
            <a:ext cx="5987415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just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latin typeface="Noto Sans KR Black"/>
                <a:cs typeface="Noto Sans KR Black"/>
              </a:rPr>
              <a:t>인증마크</a:t>
            </a:r>
            <a:r>
              <a:rPr sz="1400" b="1" spc="25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소개</a:t>
            </a:r>
            <a:endParaRPr sz="14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Noto Sans KR Black"/>
              <a:cs typeface="Noto Sans KR Black"/>
            </a:endParaRPr>
          </a:p>
          <a:p>
            <a:pPr marL="12700" marR="5080" indent="42545" algn="just">
              <a:lnSpc>
                <a:spcPct val="102499"/>
              </a:lnSpc>
            </a:pPr>
            <a:r>
              <a:rPr sz="1200" spc="-30" dirty="0">
                <a:latin typeface="함초롬돋움"/>
                <a:cs typeface="함초롬돋움"/>
              </a:rPr>
              <a:t>「</a:t>
            </a:r>
            <a:r>
              <a:rPr sz="1200" spc="-50" dirty="0">
                <a:latin typeface="함초롬돋움"/>
                <a:cs typeface="함초롬돋움"/>
              </a:rPr>
              <a:t>지능정보화기본법</a:t>
            </a:r>
            <a:r>
              <a:rPr sz="1200" spc="-30" dirty="0">
                <a:latin typeface="함초롬돋움"/>
                <a:cs typeface="함초롬돋움"/>
              </a:rPr>
              <a:t>」</a:t>
            </a:r>
            <a:r>
              <a:rPr sz="1200" spc="-35" dirty="0">
                <a:latin typeface="함초롬돋움"/>
                <a:cs typeface="함초롬돋움"/>
              </a:rPr>
              <a:t>제47조와 </a:t>
            </a:r>
            <a:r>
              <a:rPr sz="1200" spc="5" dirty="0">
                <a:latin typeface="함초롬돋움"/>
                <a:cs typeface="함초롬돋움"/>
              </a:rPr>
              <a:t>제48조에 </a:t>
            </a:r>
            <a:r>
              <a:rPr sz="1200" spc="-40" dirty="0">
                <a:latin typeface="함초롬돋움"/>
                <a:cs typeface="함초롬돋움"/>
              </a:rPr>
              <a:t>따라 장애인 및 고령자가 웹 사이트 이용에 불편이 없 </a:t>
            </a:r>
            <a:r>
              <a:rPr sz="1200" spc="-34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도록 웹 접근성 지침을 준수한 우수 사이트에 대해 적합여부를 심사하여 품질인증 마크를 부여 </a:t>
            </a:r>
            <a:r>
              <a:rPr sz="1200" spc="-34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하고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있습니다</a:t>
            </a:r>
            <a:endParaRPr sz="1200">
              <a:latin typeface="함초롬돋움"/>
              <a:cs typeface="함초롬돋움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7624" y="4447157"/>
            <a:ext cx="1145936" cy="7507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44512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5" dirty="0">
                <a:latin typeface="함초롬돋움"/>
                <a:cs typeface="함초롬돋움"/>
              </a:rPr>
              <a:t>(텍스트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명도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대비)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간의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명도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대비는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25" dirty="0">
                <a:latin typeface="함초롬돋움"/>
                <a:cs typeface="함초롬돋움"/>
              </a:rPr>
              <a:t>4.5대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50" dirty="0">
                <a:latin typeface="함초롬돋움"/>
                <a:cs typeface="함초롬돋움"/>
              </a:rPr>
              <a:t>1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이상이어야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8-1.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보통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15" dirty="0">
                <a:latin typeface="함초롬돋움"/>
                <a:cs typeface="함초롬돋움"/>
              </a:rPr>
              <a:t>크기(18pt</a:t>
            </a:r>
            <a:r>
              <a:rPr sz="900" spc="18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미만,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굵은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14pt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미만)의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일반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15" dirty="0">
                <a:latin typeface="함초롬돋움"/>
                <a:cs typeface="함초롬돋움"/>
              </a:rPr>
              <a:t>4.5:1을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만족하지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4461" y="3911955"/>
            <a:ext cx="5147242" cy="5021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4505" y="4530471"/>
            <a:ext cx="2303043" cy="8601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356749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6318087"/>
            <a:ext cx="455104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간의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명도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대비는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5" dirty="0">
                <a:latin typeface="함초롬돋움"/>
                <a:cs typeface="함초롬돋움"/>
              </a:rPr>
              <a:t>4.5:1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이상으로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하며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40" dirty="0">
                <a:latin typeface="함초롬돋움"/>
                <a:cs typeface="함초롬돋움"/>
              </a:rPr>
              <a:t>화면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확대가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가능하도록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구현한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3:1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이상일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준수한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것으로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인정함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1050" y="1097596"/>
            <a:ext cx="3581400" cy="1849641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수정 완료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1050" y="316569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수정내용</a:t>
            </a:r>
            <a:endParaRPr lang="en-US" altLang="ko-KR" sz="1400" b="1" dirty="0" smtClean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글꼴 컬러 변경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11-3.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텍스트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운용할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초점이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되는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532318" y="3356749"/>
            <a:ext cx="5086350" cy="4855845"/>
            <a:chOff x="1532318" y="3356749"/>
            <a:chExt cx="5086350" cy="48558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318" y="3356749"/>
              <a:ext cx="5085905" cy="3399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3727" y="6843313"/>
              <a:ext cx="4990336" cy="136894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4839499"/>
            <a:ext cx="551815" cy="340423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4888230"/>
          </a:xfrm>
          <a:custGeom>
            <a:avLst/>
            <a:gdLst/>
            <a:ahLst/>
            <a:cxnLst/>
            <a:rect l="l" t="t" r="r" b="b"/>
            <a:pathLst>
              <a:path w="5794375" h="4888230">
                <a:moveTo>
                  <a:pt x="1524" y="0"/>
                </a:moveTo>
                <a:lnTo>
                  <a:pt x="1524" y="4888217"/>
                </a:lnTo>
              </a:path>
              <a:path w="5794375" h="4888230">
                <a:moveTo>
                  <a:pt x="5792660" y="0"/>
                </a:moveTo>
                <a:lnTo>
                  <a:pt x="5792660" y="4888217"/>
                </a:lnTo>
              </a:path>
              <a:path w="5794375" h="4888230">
                <a:moveTo>
                  <a:pt x="0" y="0"/>
                </a:moveTo>
                <a:lnTo>
                  <a:pt x="5794171" y="0"/>
                </a:lnTo>
              </a:path>
              <a:path w="5794375" h="4888230">
                <a:moveTo>
                  <a:pt x="0" y="4888217"/>
                </a:moveTo>
                <a:lnTo>
                  <a:pt x="5794171" y="488821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8321078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8693541"/>
            <a:ext cx="339661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함초롬돋움"/>
                <a:cs typeface="함초롬돋움"/>
              </a:rPr>
              <a:t>운용할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없는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적용되지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1050" y="1097596"/>
            <a:ext cx="3581400" cy="1849641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수정 완료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1050" y="316569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수정내용</a:t>
            </a:r>
            <a:endParaRPr lang="en-US" altLang="ko-KR" sz="1400" b="1" dirty="0" smtClean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초점 제거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11-3.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텍스트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운용할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초점이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되는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456156" y="3356749"/>
            <a:ext cx="5238750" cy="3928110"/>
            <a:chOff x="1456156" y="3356749"/>
            <a:chExt cx="5238750" cy="39281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156" y="3356749"/>
              <a:ext cx="5238216" cy="25194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657" y="5958206"/>
              <a:ext cx="5166213" cy="132637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4839499"/>
            <a:ext cx="551815" cy="245745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3941445"/>
          </a:xfrm>
          <a:custGeom>
            <a:avLst/>
            <a:gdLst/>
            <a:ahLst/>
            <a:cxnLst/>
            <a:rect l="l" t="t" r="r" b="b"/>
            <a:pathLst>
              <a:path w="5794375" h="3941445">
                <a:moveTo>
                  <a:pt x="5792660" y="0"/>
                </a:moveTo>
                <a:lnTo>
                  <a:pt x="5792660" y="3941317"/>
                </a:lnTo>
              </a:path>
              <a:path w="5794375" h="3941445">
                <a:moveTo>
                  <a:pt x="1524" y="0"/>
                </a:moveTo>
                <a:lnTo>
                  <a:pt x="1524" y="3941317"/>
                </a:lnTo>
              </a:path>
              <a:path w="5794375" h="3941445">
                <a:moveTo>
                  <a:pt x="0" y="0"/>
                </a:moveTo>
                <a:lnTo>
                  <a:pt x="5794171" y="0"/>
                </a:lnTo>
              </a:path>
              <a:path w="5794375" h="3941445">
                <a:moveTo>
                  <a:pt x="0" y="3941317"/>
                </a:moveTo>
                <a:lnTo>
                  <a:pt x="5794171" y="394131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7374191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7695802"/>
            <a:ext cx="339661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운용할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없는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적용되지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dirty="0">
                <a:latin typeface="함초롬돋움"/>
                <a:cs typeface="함초롬돋움"/>
              </a:rPr>
              <a:t>*공지사항,</a:t>
            </a:r>
            <a:r>
              <a:rPr sz="1000" spc="1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자주묻는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질문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동일오류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1050" y="1097596"/>
            <a:ext cx="3581400" cy="1849641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수정 완료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1050" y="316569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수정내용</a:t>
            </a:r>
            <a:endParaRPr lang="en-US" altLang="ko-KR" sz="1400" b="1" dirty="0" smtClean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초점 제거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06031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12.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(조작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가능)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사용자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입력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및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컨트롤은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조작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가능하도록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제공되어야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12-2.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링크,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사용자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입력,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기타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컨트롤의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테두리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안쪽으로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1픽셀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이상의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여백을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086" y="3356749"/>
            <a:ext cx="5228286" cy="33932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90944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3393440"/>
          </a:xfrm>
          <a:custGeom>
            <a:avLst/>
            <a:gdLst/>
            <a:ahLst/>
            <a:cxnLst/>
            <a:rect l="l" t="t" r="r" b="b"/>
            <a:pathLst>
              <a:path w="5794375" h="3393440">
                <a:moveTo>
                  <a:pt x="5792660" y="0"/>
                </a:moveTo>
                <a:lnTo>
                  <a:pt x="5792660" y="3393287"/>
                </a:lnTo>
              </a:path>
              <a:path w="5794375" h="3393440">
                <a:moveTo>
                  <a:pt x="1524" y="0"/>
                </a:moveTo>
                <a:lnTo>
                  <a:pt x="1524" y="3393287"/>
                </a:lnTo>
              </a:path>
              <a:path w="5794375" h="3393440">
                <a:moveTo>
                  <a:pt x="0" y="0"/>
                </a:moveTo>
                <a:lnTo>
                  <a:pt x="5794171" y="0"/>
                </a:lnTo>
              </a:path>
              <a:path w="5794375" h="3393440">
                <a:moveTo>
                  <a:pt x="0" y="3393287"/>
                </a:moveTo>
                <a:lnTo>
                  <a:pt x="5794171" y="339328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826148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7144716"/>
            <a:ext cx="572516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100"/>
              </a:spcBef>
            </a:pPr>
            <a:r>
              <a:rPr sz="1000" spc="-35" dirty="0">
                <a:latin typeface="함초롬돋움"/>
                <a:cs typeface="함초롬돋움"/>
              </a:rPr>
              <a:t>인접한</a:t>
            </a:r>
            <a:r>
              <a:rPr sz="1000" spc="-30" dirty="0">
                <a:latin typeface="함초롬돋움"/>
                <a:cs typeface="함초롬돋움"/>
              </a:rPr>
              <a:t> 링크</a:t>
            </a:r>
            <a:r>
              <a:rPr sz="1000" spc="-2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요소들은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링크사이에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1px이상의 </a:t>
            </a:r>
            <a:r>
              <a:rPr sz="1000" spc="-35" dirty="0">
                <a:latin typeface="함초롬돋움"/>
                <a:cs typeface="함초롬돋움"/>
              </a:rPr>
              <a:t>여백을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제공하여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25" dirty="0">
                <a:latin typeface="함초롬돋움"/>
                <a:cs typeface="함초롬돋움"/>
              </a:rPr>
              <a:t>위치지정도구(예:마우스)를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사용하여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조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작할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때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구분되어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반응하도록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10" dirty="0">
                <a:latin typeface="함초롬돋움"/>
                <a:cs typeface="함초롬돋움"/>
              </a:rPr>
              <a:t>*메인메뉴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소개,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소통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알림의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하위메뉴들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동일오류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31050" y="1097596"/>
            <a:ext cx="3581400" cy="1849641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수정 완료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1050" y="316569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수정내용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ko-KR" altLang="en-US" sz="1400" dirty="0" err="1" smtClean="0"/>
              <a:t>링크간</a:t>
            </a:r>
            <a:r>
              <a:rPr lang="ko-KR" altLang="en-US" sz="1400" dirty="0" smtClean="0"/>
              <a:t> 여백 추가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06031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12.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(조작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가능)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사용자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입력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및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컨트롤은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조작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가능하도록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제공되어야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12-2.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링크,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사용자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입력,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기타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컨트롤의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테두리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안쪽으로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1픽셀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이상의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여백을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6156" y="3422218"/>
            <a:ext cx="5238216" cy="24326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318087"/>
            <a:ext cx="5725160" cy="43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000" spc="-35" dirty="0">
                <a:latin typeface="함초롬돋움"/>
                <a:cs typeface="함초롬돋움"/>
              </a:rPr>
              <a:t>인접한</a:t>
            </a:r>
            <a:r>
              <a:rPr sz="1000" spc="-30" dirty="0">
                <a:latin typeface="함초롬돋움"/>
                <a:cs typeface="함초롬돋움"/>
              </a:rPr>
              <a:t> 링크</a:t>
            </a:r>
            <a:r>
              <a:rPr sz="1000" spc="-2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요소들은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링크사이에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1px이상의 </a:t>
            </a:r>
            <a:r>
              <a:rPr sz="1000" spc="-35" dirty="0">
                <a:latin typeface="함초롬돋움"/>
                <a:cs typeface="함초롬돋움"/>
              </a:rPr>
              <a:t>여백을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제공하여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25" dirty="0">
                <a:latin typeface="함초롬돋움"/>
                <a:cs typeface="함초롬돋움"/>
              </a:rPr>
              <a:t>위치지정도구(예:마우스)를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사용하여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조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작할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때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구분되어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반응하도록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31050" y="1097596"/>
            <a:ext cx="3581400" cy="1849641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수정 완료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1050" y="316569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수정내용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ko-KR" altLang="en-US" sz="1400" dirty="0" err="1" smtClean="0"/>
              <a:t>링크간</a:t>
            </a:r>
            <a:r>
              <a:rPr lang="ko-KR" altLang="en-US" sz="1400" dirty="0" smtClean="0"/>
              <a:t> 여백 추가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084954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17.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(반복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영역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건너뛰기)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반복되는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영역은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건너뛸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17-2.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건너뛰기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링크의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제공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방법이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6156" y="3609454"/>
            <a:ext cx="5238216" cy="4558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9376" y="4215019"/>
            <a:ext cx="4348622" cy="13939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356749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6368933"/>
            <a:ext cx="450850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5" dirty="0">
                <a:latin typeface="함초롬돋움"/>
                <a:cs typeface="함초롬돋움"/>
              </a:rPr>
              <a:t>‘주메뉴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50" dirty="0">
                <a:latin typeface="함초롬돋움"/>
                <a:cs typeface="함초롬돋움"/>
              </a:rPr>
              <a:t>바로가기’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50" dirty="0">
                <a:latin typeface="함초롬돋움"/>
                <a:cs typeface="함초롬돋움"/>
              </a:rPr>
              <a:t>‘메인메뉴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50" dirty="0">
                <a:latin typeface="함초롬돋움"/>
                <a:cs typeface="함초롬돋움"/>
              </a:rPr>
              <a:t>바로가기’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등으로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구체적인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용어로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1050" y="1097596"/>
            <a:ext cx="3581400" cy="1849641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수정 완료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1050" y="316569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수정내용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문구 수정</a:t>
            </a:r>
            <a:endParaRPr lang="en-US" altLang="ko-KR" sz="1400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8180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(제목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페이지,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프레임,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블록에는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제목을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18-6.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콘텐츠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블록에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제목을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적절하게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0720" cy="490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74690" cy="44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480527" y="3356749"/>
            <a:ext cx="5189855" cy="3492500"/>
            <a:chOff x="1480527" y="3356749"/>
            <a:chExt cx="5189855" cy="3492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0527" y="3356749"/>
              <a:ext cx="5189474" cy="7048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208" y="4139257"/>
              <a:ext cx="4258340" cy="27096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4839499"/>
            <a:ext cx="551815" cy="203581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3519804"/>
          </a:xfrm>
          <a:custGeom>
            <a:avLst/>
            <a:gdLst/>
            <a:ahLst/>
            <a:cxnLst/>
            <a:rect l="l" t="t" r="r" b="b"/>
            <a:pathLst>
              <a:path w="5794375" h="3519804">
                <a:moveTo>
                  <a:pt x="5792660" y="0"/>
                </a:moveTo>
                <a:lnTo>
                  <a:pt x="5792660" y="3519639"/>
                </a:lnTo>
              </a:path>
              <a:path w="5794375" h="3519804">
                <a:moveTo>
                  <a:pt x="1524" y="0"/>
                </a:moveTo>
                <a:lnTo>
                  <a:pt x="1524" y="3519639"/>
                </a:lnTo>
              </a:path>
              <a:path w="5794375" h="3519804">
                <a:moveTo>
                  <a:pt x="0" y="0"/>
                </a:moveTo>
                <a:lnTo>
                  <a:pt x="5794171" y="0"/>
                </a:lnTo>
              </a:path>
              <a:path w="5794375" h="3519804">
                <a:moveTo>
                  <a:pt x="0" y="3519639"/>
                </a:moveTo>
                <a:lnTo>
                  <a:pt x="5794171" y="3519639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6952500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7324961"/>
            <a:ext cx="320484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함초롬돋움"/>
                <a:cs typeface="함초롬돋움"/>
              </a:rPr>
              <a:t>콘텐츠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블록에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대하여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&lt;h*&gt;태그를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적절하게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23.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20" dirty="0">
                <a:latin typeface="함초롬돋움"/>
                <a:cs typeface="함초롬돋움"/>
              </a:rPr>
              <a:t>(레이블과</a:t>
            </a:r>
            <a:r>
              <a:rPr sz="1000" spc="5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네임)</a:t>
            </a:r>
            <a:r>
              <a:rPr sz="1000" spc="3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이미지가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포함된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레이블이</a:t>
            </a:r>
            <a:r>
              <a:rPr sz="1000" spc="7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사용자</a:t>
            </a:r>
            <a:r>
              <a:rPr sz="1000" spc="33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인터페이스</a:t>
            </a:r>
            <a:r>
              <a:rPr sz="1000" spc="3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구성요소는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네임에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표시되는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해당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23-1.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시각적으로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보이는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텍스트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레이블(label)에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대한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접근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가능한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네임(name)을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포함하지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2252" y="3397859"/>
            <a:ext cx="5226037" cy="11743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32016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  <a:spcBef>
                <a:spcPts val="810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01725" y="3355225"/>
            <a:ext cx="5794375" cy="2807335"/>
            <a:chOff x="901725" y="3355225"/>
            <a:chExt cx="5794375" cy="28073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0800" y="4886693"/>
              <a:ext cx="1707489" cy="12269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1725" y="3356749"/>
              <a:ext cx="5794375" cy="2804160"/>
            </a:xfrm>
            <a:custGeom>
              <a:avLst/>
              <a:gdLst/>
              <a:ahLst/>
              <a:cxnLst/>
              <a:rect l="l" t="t" r="r" b="b"/>
              <a:pathLst>
                <a:path w="5794375" h="2804160">
                  <a:moveTo>
                    <a:pt x="5792660" y="0"/>
                  </a:moveTo>
                  <a:lnTo>
                    <a:pt x="5792660" y="2804134"/>
                  </a:lnTo>
                </a:path>
                <a:path w="5794375" h="2804160">
                  <a:moveTo>
                    <a:pt x="1524" y="0"/>
                  </a:moveTo>
                  <a:lnTo>
                    <a:pt x="1524" y="2804134"/>
                  </a:lnTo>
                </a:path>
                <a:path w="5794375" h="2804160">
                  <a:moveTo>
                    <a:pt x="0" y="0"/>
                  </a:moveTo>
                  <a:lnTo>
                    <a:pt x="5794171" y="0"/>
                  </a:lnTo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913" y="4839500"/>
              <a:ext cx="3382144" cy="13118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01725" y="6160884"/>
              <a:ext cx="5794375" cy="0"/>
            </a:xfrm>
            <a:custGeom>
              <a:avLst/>
              <a:gdLst/>
              <a:ahLst/>
              <a:cxnLst/>
              <a:rect l="l" t="t" r="r" b="b"/>
              <a:pathLst>
                <a:path w="5794375">
                  <a:moveTo>
                    <a:pt x="0" y="0"/>
                  </a:moveTo>
                  <a:lnTo>
                    <a:pt x="5794171" y="0"/>
                  </a:lnTo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03249" y="6237008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357" y="6609463"/>
            <a:ext cx="399542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보이는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5" dirty="0">
                <a:latin typeface="함초롬돋움"/>
                <a:cs typeface="함초롬돋움"/>
              </a:rPr>
              <a:t>네임(name)을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동일하게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726430" cy="110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29.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5" dirty="0">
                <a:latin typeface="함초롬돋움"/>
                <a:cs typeface="함초롬돋움"/>
              </a:rPr>
              <a:t>(레이블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입력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서식에는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대응하는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10" dirty="0">
                <a:latin typeface="함초롬돋움"/>
                <a:cs typeface="함초롬돋움"/>
              </a:rPr>
              <a:t>29-1.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&lt;input&gt;,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&lt;textarea&gt;,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&lt;select&gt;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25" dirty="0">
                <a:latin typeface="함초롬돋움"/>
                <a:cs typeface="함초롬돋움"/>
              </a:rPr>
              <a:t>1:1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대응하는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&lt;label&gt;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요소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  </a:t>
            </a:r>
            <a:r>
              <a:rPr sz="900" spc="-15" dirty="0">
                <a:latin typeface="함초롬돋움"/>
                <a:cs typeface="함초롬돋움"/>
              </a:rPr>
              <a:t>title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속성을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않거나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설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명이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메인페이지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462252" y="3539439"/>
            <a:ext cx="5226050" cy="3000375"/>
            <a:chOff x="1462252" y="3539439"/>
            <a:chExt cx="5226050" cy="3000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252" y="3539439"/>
              <a:ext cx="5226037" cy="11743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1441" y="5006962"/>
              <a:ext cx="3949102" cy="153250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5022176"/>
            <a:ext cx="551815" cy="152717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539426"/>
            <a:ext cx="5794375" cy="3011805"/>
          </a:xfrm>
          <a:custGeom>
            <a:avLst/>
            <a:gdLst/>
            <a:ahLst/>
            <a:cxnLst/>
            <a:rect l="l" t="t" r="r" b="b"/>
            <a:pathLst>
              <a:path w="5794375" h="3011804">
                <a:moveTo>
                  <a:pt x="5792660" y="0"/>
                </a:moveTo>
                <a:lnTo>
                  <a:pt x="5792660" y="3011182"/>
                </a:lnTo>
              </a:path>
              <a:path w="5794375" h="3011804">
                <a:moveTo>
                  <a:pt x="1524" y="0"/>
                </a:moveTo>
                <a:lnTo>
                  <a:pt x="1524" y="3011182"/>
                </a:lnTo>
              </a:path>
              <a:path w="5794375" h="3011804">
                <a:moveTo>
                  <a:pt x="0" y="0"/>
                </a:moveTo>
                <a:lnTo>
                  <a:pt x="5794171" y="0"/>
                </a:lnTo>
              </a:path>
              <a:path w="5794375" h="3011804">
                <a:moveTo>
                  <a:pt x="0" y="3011182"/>
                </a:moveTo>
                <a:lnTo>
                  <a:pt x="5794171" y="3011182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6626720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6948334"/>
            <a:ext cx="429196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40" dirty="0">
                <a:latin typeface="함초롬돋움"/>
                <a:cs typeface="함초롬돋움"/>
              </a:rPr>
              <a:t>입력서식에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1:1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대응하는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&lt;label&gt;요소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또는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적절한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title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속성을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15" dirty="0">
                <a:latin typeface="함초롬돋움"/>
                <a:cs typeface="함초롬돋움"/>
              </a:rPr>
              <a:t>*&lt;label&gt;의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for와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입력서식의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id가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1:1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대응해야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20904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 marL="12700" marR="60325">
              <a:lnSpc>
                <a:spcPct val="133200"/>
              </a:lnSpc>
              <a:spcBef>
                <a:spcPts val="735"/>
              </a:spcBef>
            </a:pPr>
            <a:r>
              <a:rPr sz="900" spc="5" dirty="0">
                <a:latin typeface="함초롬돋움"/>
                <a:cs typeface="함초롬돋움"/>
              </a:rPr>
              <a:t>1-1.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&lt;img&gt;,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&lt;input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10" dirty="0">
                <a:latin typeface="함초롬돋움"/>
                <a:cs typeface="함초롬돋움"/>
              </a:rPr>
              <a:t>type="image"&gt;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대해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속성을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않거나</a:t>
            </a:r>
            <a:r>
              <a:rPr sz="900" spc="19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선언되었으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5" dirty="0">
                <a:latin typeface="함초롬돋움"/>
                <a:cs typeface="함초롬돋움"/>
              </a:rPr>
              <a:t>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img의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대체할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경우와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오타로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표기되어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의미가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변경된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안내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https://mydata.privacy.go.kr/mbr/intro/mydata-intro-dtl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79178" y="3543475"/>
            <a:ext cx="3569970" cy="5098415"/>
            <a:chOff x="2279178" y="3543475"/>
            <a:chExt cx="3569970" cy="50984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178" y="3543475"/>
              <a:ext cx="3569344" cy="24094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024" y="6106562"/>
              <a:ext cx="3487398" cy="253474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5022176"/>
            <a:ext cx="551815" cy="364617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539426"/>
            <a:ext cx="5794375" cy="5130800"/>
          </a:xfrm>
          <a:custGeom>
            <a:avLst/>
            <a:gdLst/>
            <a:ahLst/>
            <a:cxnLst/>
            <a:rect l="l" t="t" r="r" b="b"/>
            <a:pathLst>
              <a:path w="5794375" h="5130800">
                <a:moveTo>
                  <a:pt x="1524" y="0"/>
                </a:moveTo>
                <a:lnTo>
                  <a:pt x="1524" y="5130266"/>
                </a:lnTo>
              </a:path>
              <a:path w="5794375" h="5130800">
                <a:moveTo>
                  <a:pt x="5792660" y="0"/>
                </a:moveTo>
                <a:lnTo>
                  <a:pt x="5792660" y="5130266"/>
                </a:lnTo>
              </a:path>
              <a:path w="5794375" h="5130800">
                <a:moveTo>
                  <a:pt x="0" y="0"/>
                </a:moveTo>
                <a:lnTo>
                  <a:pt x="5794171" y="0"/>
                </a:lnTo>
              </a:path>
              <a:path w="5794375" h="5130800">
                <a:moveTo>
                  <a:pt x="0" y="5130266"/>
                </a:moveTo>
                <a:lnTo>
                  <a:pt x="5794171" y="5130266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8745816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9064382"/>
            <a:ext cx="3396615" cy="4337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40" dirty="0">
                <a:latin typeface="함초롬돋움"/>
                <a:cs typeface="함초롬돋움"/>
              </a:rPr>
              <a:t>의미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있는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이미지에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10" dirty="0">
                <a:latin typeface="함초롬돋움"/>
                <a:cs typeface="함초롬돋움"/>
              </a:rPr>
              <a:t>*화살표의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연관관계와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누락되는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내용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없이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제공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57" y="286511"/>
            <a:ext cx="617186" cy="2118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9010" y="320097"/>
            <a:ext cx="519657" cy="36113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4944" y="1264869"/>
            <a:ext cx="6109970" cy="443865"/>
            <a:chOff x="694944" y="1264869"/>
            <a:chExt cx="6109970" cy="443865"/>
          </a:xfrm>
        </p:grpSpPr>
        <p:sp>
          <p:nvSpPr>
            <p:cNvPr id="5" name="object 5"/>
            <p:cNvSpPr/>
            <p:nvPr/>
          </p:nvSpPr>
          <p:spPr>
            <a:xfrm>
              <a:off x="694944" y="1264869"/>
              <a:ext cx="5749925" cy="443865"/>
            </a:xfrm>
            <a:custGeom>
              <a:avLst/>
              <a:gdLst/>
              <a:ahLst/>
              <a:cxnLst/>
              <a:rect l="l" t="t" r="r" b="b"/>
              <a:pathLst>
                <a:path w="5749925" h="443864">
                  <a:moveTo>
                    <a:pt x="5749798" y="0"/>
                  </a:moveTo>
                  <a:lnTo>
                    <a:pt x="0" y="0"/>
                  </a:lnTo>
                  <a:lnTo>
                    <a:pt x="0" y="443788"/>
                  </a:lnTo>
                  <a:lnTo>
                    <a:pt x="5749798" y="443788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43217" y="1264869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4">
                  <a:moveTo>
                    <a:pt x="361188" y="0"/>
                  </a:moveTo>
                  <a:lnTo>
                    <a:pt x="0" y="0"/>
                  </a:lnTo>
                  <a:lnTo>
                    <a:pt x="0" y="443788"/>
                  </a:lnTo>
                  <a:lnTo>
                    <a:pt x="361188" y="443788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8FB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94944" y="2688589"/>
            <a:ext cx="6109970" cy="443865"/>
            <a:chOff x="694944" y="2688589"/>
            <a:chExt cx="6109970" cy="443865"/>
          </a:xfrm>
        </p:grpSpPr>
        <p:sp>
          <p:nvSpPr>
            <p:cNvPr id="8" name="object 8"/>
            <p:cNvSpPr/>
            <p:nvPr/>
          </p:nvSpPr>
          <p:spPr>
            <a:xfrm>
              <a:off x="694944" y="2688589"/>
              <a:ext cx="5749925" cy="443865"/>
            </a:xfrm>
            <a:custGeom>
              <a:avLst/>
              <a:gdLst/>
              <a:ahLst/>
              <a:cxnLst/>
              <a:rect l="l" t="t" r="r" b="b"/>
              <a:pathLst>
                <a:path w="5749925" h="443864">
                  <a:moveTo>
                    <a:pt x="5749798" y="0"/>
                  </a:moveTo>
                  <a:lnTo>
                    <a:pt x="0" y="0"/>
                  </a:lnTo>
                  <a:lnTo>
                    <a:pt x="0" y="443483"/>
                  </a:lnTo>
                  <a:lnTo>
                    <a:pt x="5749798" y="443483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43217" y="2688589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4">
                  <a:moveTo>
                    <a:pt x="361188" y="0"/>
                  </a:moveTo>
                  <a:lnTo>
                    <a:pt x="0" y="0"/>
                  </a:lnTo>
                  <a:lnTo>
                    <a:pt x="0" y="443483"/>
                  </a:lnTo>
                  <a:lnTo>
                    <a:pt x="361188" y="443483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8FB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94944" y="4467478"/>
            <a:ext cx="6109970" cy="443865"/>
            <a:chOff x="694944" y="4467478"/>
            <a:chExt cx="6109970" cy="443865"/>
          </a:xfrm>
        </p:grpSpPr>
        <p:sp>
          <p:nvSpPr>
            <p:cNvPr id="11" name="object 11"/>
            <p:cNvSpPr/>
            <p:nvPr/>
          </p:nvSpPr>
          <p:spPr>
            <a:xfrm>
              <a:off x="694944" y="4467478"/>
              <a:ext cx="5749925" cy="443865"/>
            </a:xfrm>
            <a:custGeom>
              <a:avLst/>
              <a:gdLst/>
              <a:ahLst/>
              <a:cxnLst/>
              <a:rect l="l" t="t" r="r" b="b"/>
              <a:pathLst>
                <a:path w="5749925" h="443864">
                  <a:moveTo>
                    <a:pt x="5749798" y="0"/>
                  </a:moveTo>
                  <a:lnTo>
                    <a:pt x="0" y="0"/>
                  </a:lnTo>
                  <a:lnTo>
                    <a:pt x="0" y="443484"/>
                  </a:lnTo>
                  <a:lnTo>
                    <a:pt x="5749798" y="443484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43217" y="4467478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4">
                  <a:moveTo>
                    <a:pt x="361188" y="0"/>
                  </a:moveTo>
                  <a:lnTo>
                    <a:pt x="0" y="0"/>
                  </a:lnTo>
                  <a:lnTo>
                    <a:pt x="0" y="443484"/>
                  </a:lnTo>
                  <a:lnTo>
                    <a:pt x="361188" y="443484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8FB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042288" y="5200395"/>
          <a:ext cx="5394325" cy="2576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000" spc="-40" dirty="0">
                          <a:latin typeface="함초롬돋움"/>
                          <a:cs typeface="함초롬돋움"/>
                        </a:rPr>
                        <a:t>장애유형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000" spc="-30" dirty="0">
                          <a:latin typeface="함초롬돋움"/>
                          <a:cs typeface="함초롬돋움"/>
                        </a:rPr>
                        <a:t>등급/조건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000" dirty="0">
                          <a:latin typeface="함초롬돋움"/>
                          <a:cs typeface="함초롬돋움"/>
                        </a:rPr>
                        <a:t>구</a:t>
                      </a:r>
                      <a:r>
                        <a:rPr sz="10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dirty="0">
                          <a:latin typeface="함초롬돋움"/>
                          <a:cs typeface="함초롬돋움"/>
                        </a:rPr>
                        <a:t>분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572770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000" dirty="0">
                          <a:latin typeface="함초롬돋움"/>
                          <a:cs typeface="함초롬돋움"/>
                        </a:rPr>
                        <a:t>환경</a:t>
                      </a:r>
                      <a:r>
                        <a:rPr sz="10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dirty="0">
                          <a:latin typeface="함초롬돋움"/>
                          <a:cs typeface="함초롬돋움"/>
                        </a:rPr>
                        <a:t>및</a:t>
                      </a:r>
                      <a:r>
                        <a:rPr sz="10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dirty="0">
                          <a:latin typeface="함초롬돋움"/>
                          <a:cs typeface="함초롬돋움"/>
                        </a:rPr>
                        <a:t>특성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000" spc="-40" dirty="0">
                          <a:latin typeface="함초롬돋움"/>
                          <a:cs typeface="함초롬돋움"/>
                        </a:rPr>
                        <a:t>비고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22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3189" marR="112395" indent="118745">
                        <a:lnSpc>
                          <a:spcPct val="103000"/>
                        </a:lnSpc>
                        <a:spcBef>
                          <a:spcPts val="905"/>
                        </a:spcBef>
                      </a:pPr>
                      <a:r>
                        <a:rPr sz="1000" spc="-40" dirty="0">
                          <a:latin typeface="함초롬돋움"/>
                          <a:cs typeface="함초롬돋움"/>
                        </a:rPr>
                        <a:t>전맹 </a:t>
                      </a: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spc="-5" dirty="0">
                          <a:latin typeface="함초롬돋움"/>
                          <a:cs typeface="함초롬돋움"/>
                        </a:rPr>
                        <a:t>시각장애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3189" marR="112395" algn="ctr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sz="1000" spc="-40" dirty="0">
                          <a:latin typeface="함초롬돋움"/>
                          <a:cs typeface="함초롬돋움"/>
                        </a:rPr>
                        <a:t>중증 </a:t>
                      </a: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spc="-5" dirty="0">
                          <a:latin typeface="함초롬돋움"/>
                          <a:cs typeface="함초롬돋움"/>
                        </a:rPr>
                        <a:t>장애인에  </a:t>
                      </a:r>
                      <a:r>
                        <a:rPr sz="1000" spc="-40" dirty="0">
                          <a:latin typeface="함초롬돋움"/>
                          <a:cs typeface="함초롬돋움"/>
                        </a:rPr>
                        <a:t>준함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P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C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웹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marR="444500">
                        <a:lnSpc>
                          <a:spcPct val="104400"/>
                        </a:lnSpc>
                        <a:spcBef>
                          <a:spcPts val="865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PC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화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면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낭독프로그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램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사용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, 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키보드만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사용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marR="121920">
                        <a:lnSpc>
                          <a:spcPct val="104400"/>
                        </a:lnSpc>
                        <a:spcBef>
                          <a:spcPts val="300"/>
                        </a:spcBef>
                      </a:pP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본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가이드에서 정한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3가지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화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면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낭독프로그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램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중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하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나 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이상 성공해야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인정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1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900" spc="10" dirty="0">
                          <a:latin typeface="함초롬돋움"/>
                          <a:cs typeface="함초롬돋움"/>
                        </a:rPr>
                        <a:t>Mobile</a:t>
                      </a:r>
                      <a:r>
                        <a:rPr sz="900" spc="-5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웹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marR="261620">
                        <a:lnSpc>
                          <a:spcPct val="104400"/>
                        </a:lnSpc>
                        <a:spcBef>
                          <a:spcPts val="155"/>
                        </a:spcBef>
                      </a:pPr>
                      <a:r>
                        <a:rPr sz="900" spc="5" dirty="0">
                          <a:latin typeface="함초롬돋움"/>
                          <a:cs typeface="함초롬돋움"/>
                        </a:rPr>
                        <a:t>모바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일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화면낭독프로그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램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사용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, 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모든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손가락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사용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marR="257810">
                        <a:lnSpc>
                          <a:spcPct val="104400"/>
                        </a:lnSpc>
                        <a:spcBef>
                          <a:spcPts val="155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Voiceover,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Talkback등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으로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터치 방식 진행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4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23189" marR="112395" indent="59055">
                        <a:lnSpc>
                          <a:spcPct val="103000"/>
                        </a:lnSpc>
                      </a:pPr>
                      <a:r>
                        <a:rPr sz="1000" spc="-40" dirty="0">
                          <a:latin typeface="함초롬돋움"/>
                          <a:cs typeface="함초롬돋움"/>
                        </a:rPr>
                        <a:t>저시력 </a:t>
                      </a: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spc="-5" dirty="0">
                          <a:latin typeface="함초롬돋움"/>
                          <a:cs typeface="함초롬돋움"/>
                        </a:rPr>
                        <a:t>시각장애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P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C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웹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marR="521970">
                        <a:lnSpc>
                          <a:spcPct val="104400"/>
                        </a:lnSpc>
                        <a:spcBef>
                          <a:spcPts val="155"/>
                        </a:spcBef>
                      </a:pP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확대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및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고대비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기능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사용,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마우스,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키보드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사용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4130" marR="128270">
                        <a:lnSpc>
                          <a:spcPct val="104400"/>
                        </a:lnSpc>
                      </a:pP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화면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확대,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반전,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고대비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 등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사용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1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900" spc="10" dirty="0">
                          <a:latin typeface="함초롬돋움"/>
                          <a:cs typeface="함초롬돋움"/>
                        </a:rPr>
                        <a:t>Mobile</a:t>
                      </a:r>
                      <a:r>
                        <a:rPr sz="900" spc="-5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웹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marR="521970">
                        <a:lnSpc>
                          <a:spcPct val="104400"/>
                        </a:lnSpc>
                        <a:spcBef>
                          <a:spcPts val="155"/>
                        </a:spcBef>
                      </a:pP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확대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및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고대비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기능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사용,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모든 손가락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사용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47">
                <a:tc rowSpan="2">
                  <a:txBody>
                    <a:bodyPr/>
                    <a:lstStyle/>
                    <a:p>
                      <a:pPr marL="59690" marR="52705" indent="-31750" algn="ctr">
                        <a:lnSpc>
                          <a:spcPct val="103099"/>
                        </a:lnSpc>
                        <a:spcBef>
                          <a:spcPts val="640"/>
                        </a:spcBef>
                      </a:pPr>
                      <a:r>
                        <a:rPr sz="1000" spc="-10" dirty="0">
                          <a:latin typeface="함초롬돋움"/>
                          <a:cs typeface="함초롬돋움"/>
                        </a:rPr>
                        <a:t>지체(상지) </a:t>
                      </a:r>
                      <a:r>
                        <a:rPr sz="1000" spc="-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spc="-40" dirty="0">
                          <a:latin typeface="함초롬돋움"/>
                          <a:cs typeface="함초롬돋움"/>
                        </a:rPr>
                        <a:t>또는 </a:t>
                      </a: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spc="-5" dirty="0">
                          <a:latin typeface="함초롬돋움"/>
                          <a:cs typeface="함초롬돋움"/>
                        </a:rPr>
                        <a:t>뇌병변장애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900" spc="-5" dirty="0">
                          <a:latin typeface="함초롬돋움"/>
                          <a:cs typeface="함초롬돋움"/>
                        </a:rPr>
                        <a:t>P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C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웹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900" spc="5" dirty="0">
                          <a:latin typeface="함초롬돋움"/>
                          <a:cs typeface="함초롬돋움"/>
                        </a:rPr>
                        <a:t>키보드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만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사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용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ㅡ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52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900" spc="10" dirty="0">
                          <a:latin typeface="함초롬돋움"/>
                          <a:cs typeface="함초롬돋움"/>
                        </a:rPr>
                        <a:t>Mobile</a:t>
                      </a:r>
                      <a:r>
                        <a:rPr sz="900" spc="-5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웹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marR="655320">
                        <a:lnSpc>
                          <a:spcPct val="1047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하나의 터치 수단 사용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15" dirty="0">
                          <a:latin typeface="함초롬돋움"/>
                          <a:cs typeface="함초롬돋움"/>
                        </a:rPr>
                        <a:t>(예,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한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손가락만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사용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45" dirty="0">
                          <a:latin typeface="함초롬돋움"/>
                          <a:cs typeface="함초롬돋움"/>
                        </a:rPr>
                        <a:t>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900" spc="5" dirty="0">
                          <a:latin typeface="함초롬돋움"/>
                          <a:cs typeface="함초롬돋움"/>
                        </a:rPr>
                        <a:t>터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치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방식으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로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진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행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694944" y="8224773"/>
            <a:ext cx="6109970" cy="443865"/>
            <a:chOff x="694944" y="8224773"/>
            <a:chExt cx="6109970" cy="443865"/>
          </a:xfrm>
        </p:grpSpPr>
        <p:sp>
          <p:nvSpPr>
            <p:cNvPr id="15" name="object 15"/>
            <p:cNvSpPr/>
            <p:nvPr/>
          </p:nvSpPr>
          <p:spPr>
            <a:xfrm>
              <a:off x="694944" y="8224773"/>
              <a:ext cx="5749925" cy="443865"/>
            </a:xfrm>
            <a:custGeom>
              <a:avLst/>
              <a:gdLst/>
              <a:ahLst/>
              <a:cxnLst/>
              <a:rect l="l" t="t" r="r" b="b"/>
              <a:pathLst>
                <a:path w="5749925" h="443865">
                  <a:moveTo>
                    <a:pt x="5749798" y="0"/>
                  </a:moveTo>
                  <a:lnTo>
                    <a:pt x="0" y="0"/>
                  </a:lnTo>
                  <a:lnTo>
                    <a:pt x="0" y="443483"/>
                  </a:lnTo>
                  <a:lnTo>
                    <a:pt x="5749798" y="443483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43217" y="8224773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5">
                  <a:moveTo>
                    <a:pt x="361188" y="0"/>
                  </a:moveTo>
                  <a:lnTo>
                    <a:pt x="0" y="0"/>
                  </a:lnTo>
                  <a:lnTo>
                    <a:pt x="0" y="443483"/>
                  </a:lnTo>
                  <a:lnTo>
                    <a:pt x="361188" y="443483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8FB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3580" y="1349756"/>
            <a:ext cx="4743450" cy="344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latin typeface="Noto Sans KR Black"/>
                <a:cs typeface="Noto Sans KR Black"/>
              </a:rPr>
              <a:t>심사적용지침</a:t>
            </a:r>
            <a:endParaRPr sz="14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550">
              <a:latin typeface="Noto Sans KR Black"/>
              <a:cs typeface="Noto Sans KR Black"/>
            </a:endParaRPr>
          </a:p>
          <a:p>
            <a:pPr marL="15240" marR="409575">
              <a:lnSpc>
                <a:spcPct val="147500"/>
              </a:lnSpc>
            </a:pPr>
            <a:r>
              <a:rPr sz="1200" spc="-40" dirty="0">
                <a:latin typeface="함초롬돋움"/>
                <a:cs typeface="함초롬돋움"/>
              </a:rPr>
              <a:t>한국형 웹 콘텐츠 접근성 지침 </a:t>
            </a:r>
            <a:r>
              <a:rPr sz="1200" spc="55" dirty="0">
                <a:latin typeface="함초롬돋움"/>
                <a:cs typeface="함초롬돋움"/>
              </a:rPr>
              <a:t>2.2 </a:t>
            </a:r>
            <a:r>
              <a:rPr sz="1200" spc="80" dirty="0">
                <a:latin typeface="함초롬돋움"/>
                <a:cs typeface="함초롬돋움"/>
              </a:rPr>
              <a:t>(KWCAG </a:t>
            </a:r>
            <a:r>
              <a:rPr sz="1200" spc="55" dirty="0">
                <a:latin typeface="함초롬돋움"/>
                <a:cs typeface="함초롬돋움"/>
              </a:rPr>
              <a:t>2.2) </a:t>
            </a:r>
            <a:r>
              <a:rPr sz="1200" spc="6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과학기술정보통신부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웹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접근성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품질인증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표준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운영지침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과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심사지침</a:t>
            </a:r>
            <a:endParaRPr sz="12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함초롬돋움"/>
              <a:cs typeface="함초롬돋움"/>
            </a:endParaRPr>
          </a:p>
          <a:p>
            <a:pPr marL="18415">
              <a:lnSpc>
                <a:spcPct val="100000"/>
              </a:lnSpc>
            </a:pPr>
            <a:r>
              <a:rPr sz="1400" b="1" spc="30" dirty="0">
                <a:latin typeface="Noto Sans KR Black"/>
                <a:cs typeface="Noto Sans KR Black"/>
              </a:rPr>
              <a:t>전문가 심사환경</a:t>
            </a:r>
            <a:endParaRPr sz="14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Noto Sans KR Black"/>
              <a:cs typeface="Noto Sans KR Black"/>
            </a:endParaRPr>
          </a:p>
          <a:p>
            <a:pPr marL="113030" indent="-98425">
              <a:lnSpc>
                <a:spcPct val="100000"/>
              </a:lnSpc>
              <a:buChar char="-"/>
              <a:tabLst>
                <a:tab pos="113664" algn="l"/>
              </a:tabLst>
            </a:pPr>
            <a:r>
              <a:rPr sz="1200" spc="-30" dirty="0">
                <a:latin typeface="함초롬돋움"/>
                <a:cs typeface="함초롬돋움"/>
              </a:rPr>
              <a:t>PC</a:t>
            </a:r>
            <a:r>
              <a:rPr sz="1200" spc="-40" dirty="0">
                <a:latin typeface="함초롬돋움"/>
                <a:cs typeface="함초롬돋움"/>
              </a:rPr>
              <a:t> </a:t>
            </a:r>
            <a:r>
              <a:rPr sz="1200" spc="-25" dirty="0">
                <a:latin typeface="함초롬돋움"/>
                <a:cs typeface="함초롬돋움"/>
              </a:rPr>
              <a:t>웹:</a:t>
            </a:r>
            <a:r>
              <a:rPr sz="1200" spc="-35" dirty="0">
                <a:latin typeface="함초롬돋움"/>
                <a:cs typeface="함초롬돋움"/>
              </a:rPr>
              <a:t> </a:t>
            </a:r>
            <a:r>
              <a:rPr sz="1200" dirty="0">
                <a:latin typeface="함초롬돋움"/>
                <a:cs typeface="함초롬돋움"/>
              </a:rPr>
              <a:t>크롬(Chrome)</a:t>
            </a:r>
            <a:r>
              <a:rPr sz="1200" spc="-40" dirty="0">
                <a:latin typeface="함초롬돋움"/>
                <a:cs typeface="함초롬돋움"/>
              </a:rPr>
              <a:t> 최신</a:t>
            </a:r>
            <a:r>
              <a:rPr sz="1200" spc="-3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버전</a:t>
            </a:r>
            <a:endParaRPr sz="1200">
              <a:latin typeface="함초롬돋움"/>
              <a:cs typeface="함초롬돋움"/>
            </a:endParaRPr>
          </a:p>
          <a:p>
            <a:pPr marL="113030" indent="-98425">
              <a:lnSpc>
                <a:spcPct val="100000"/>
              </a:lnSpc>
              <a:spcBef>
                <a:spcPts val="715"/>
              </a:spcBef>
              <a:buChar char="-"/>
              <a:tabLst>
                <a:tab pos="113664" algn="l"/>
              </a:tabLst>
            </a:pPr>
            <a:r>
              <a:rPr sz="1200" spc="-40" dirty="0">
                <a:latin typeface="함초롬돋움"/>
                <a:cs typeface="함초롬돋움"/>
              </a:rPr>
              <a:t>모바일</a:t>
            </a:r>
            <a:r>
              <a:rPr sz="1200" spc="-25" dirty="0">
                <a:latin typeface="함초롬돋움"/>
                <a:cs typeface="함초롬돋움"/>
              </a:rPr>
              <a:t> 웹: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모바일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환경으로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50" dirty="0">
                <a:latin typeface="함초롬돋움"/>
                <a:cs typeface="함초롬돋움"/>
              </a:rPr>
              <a:t>User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25" dirty="0">
                <a:latin typeface="함초롬돋움"/>
                <a:cs typeface="함초롬돋움"/>
              </a:rPr>
              <a:t>Agent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변경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가능한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브라우저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최신버전</a:t>
            </a:r>
            <a:endParaRPr sz="12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200" spc="-5" dirty="0">
                <a:latin typeface="맑은 고딕"/>
                <a:cs typeface="맑은 고딕"/>
              </a:rPr>
              <a:t>•User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Agent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설정은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최신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OS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설치가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가능한</a:t>
            </a:r>
            <a:r>
              <a:rPr sz="1200" spc="40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기기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850">
              <a:latin typeface="맑은 고딕"/>
              <a:cs typeface="맑은 고딕"/>
            </a:endParaRPr>
          </a:p>
          <a:p>
            <a:pPr marL="18415">
              <a:lnSpc>
                <a:spcPct val="100000"/>
              </a:lnSpc>
            </a:pPr>
            <a:r>
              <a:rPr sz="1400" b="1" spc="30" dirty="0">
                <a:latin typeface="Noto Sans KR Black"/>
                <a:cs typeface="Noto Sans KR Black"/>
              </a:rPr>
              <a:t>사용자</a:t>
            </a:r>
            <a:r>
              <a:rPr sz="1400" b="1" spc="50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장애유형</a:t>
            </a:r>
            <a:r>
              <a:rPr sz="1400" b="1" spc="50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및</a:t>
            </a:r>
            <a:r>
              <a:rPr sz="1400" b="1" spc="55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특성</a:t>
            </a:r>
            <a:endParaRPr sz="1400">
              <a:latin typeface="Noto Sans KR Black"/>
              <a:cs typeface="Noto Sans KR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6627" y="8309609"/>
            <a:ext cx="5280660" cy="100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latin typeface="Noto Sans KR Black"/>
                <a:cs typeface="Noto Sans KR Black"/>
              </a:rPr>
              <a:t>테스트</a:t>
            </a:r>
            <a:r>
              <a:rPr sz="1400" b="1" spc="40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계정</a:t>
            </a:r>
            <a:r>
              <a:rPr sz="1400" b="1" spc="50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제공</a:t>
            </a:r>
            <a:endParaRPr sz="14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Noto Sans KR Black"/>
              <a:cs typeface="Noto Sans KR Black"/>
            </a:endParaRPr>
          </a:p>
          <a:p>
            <a:pPr marL="12700" marR="5080">
              <a:lnSpc>
                <a:spcPct val="124200"/>
              </a:lnSpc>
            </a:pPr>
            <a:r>
              <a:rPr sz="1200" spc="-40" dirty="0">
                <a:latin typeface="함초롬돋움"/>
                <a:cs typeface="함초롬돋움"/>
              </a:rPr>
              <a:t>심사대상의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중요한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콘텐츠에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접속하기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위한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테스트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계정이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필요한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경우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신청인에게 </a:t>
            </a:r>
            <a:r>
              <a:rPr sz="1200" spc="-34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요구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할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수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10" dirty="0">
                <a:latin typeface="함초롬돋움"/>
                <a:cs typeface="함초롬돋움"/>
              </a:rPr>
              <a:t>있고,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테스트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계정을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제출하지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않는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경우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인증심사를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거절할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수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15" dirty="0">
                <a:latin typeface="함초롬돋움"/>
                <a:cs typeface="함초롬돋움"/>
              </a:rPr>
              <a:t>있다.</a:t>
            </a:r>
            <a:endParaRPr sz="1200">
              <a:latin typeface="함초롬돋움"/>
              <a:cs typeface="함초롬돋움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8180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(제목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페이지,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프레임,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블록에는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제목을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18-2.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페이지에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제목을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적절하게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안내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https://mydata.privacy.go.kr/mbr/intro/mydata-intro-dtl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6156" y="3364280"/>
            <a:ext cx="5238216" cy="26132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6348" y="6143912"/>
            <a:ext cx="5011780" cy="162688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4839499"/>
            <a:ext cx="551815" cy="298386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356749"/>
            <a:ext cx="5794375" cy="4468495"/>
          </a:xfrm>
          <a:custGeom>
            <a:avLst/>
            <a:gdLst/>
            <a:ahLst/>
            <a:cxnLst/>
            <a:rect l="l" t="t" r="r" b="b"/>
            <a:pathLst>
              <a:path w="5794375" h="4468495">
                <a:moveTo>
                  <a:pt x="5792660" y="0"/>
                </a:moveTo>
                <a:lnTo>
                  <a:pt x="5792660" y="4468050"/>
                </a:lnTo>
              </a:path>
              <a:path w="5794375" h="4468495">
                <a:moveTo>
                  <a:pt x="1524" y="0"/>
                </a:moveTo>
                <a:lnTo>
                  <a:pt x="1524" y="4468050"/>
                </a:lnTo>
              </a:path>
              <a:path w="5794375" h="4468495">
                <a:moveTo>
                  <a:pt x="0" y="0"/>
                </a:moveTo>
                <a:lnTo>
                  <a:pt x="5794171" y="0"/>
                </a:lnTo>
              </a:path>
              <a:path w="5794375" h="4468495">
                <a:moveTo>
                  <a:pt x="0" y="4468050"/>
                </a:moveTo>
                <a:lnTo>
                  <a:pt x="5794171" y="446805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7900911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8212215"/>
            <a:ext cx="3332479" cy="4279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000" spc="-35" dirty="0">
                <a:latin typeface="함초롬돋움"/>
                <a:cs typeface="함초롬돋움"/>
              </a:rPr>
              <a:t>페이지의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내용에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맞게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페이지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타이틀을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spc="-30" dirty="0">
                <a:latin typeface="함초롬돋움"/>
                <a:cs typeface="함초롬돋움"/>
              </a:rPr>
              <a:t>*‘일반회원’까지</a:t>
            </a:r>
            <a:r>
              <a:rPr sz="900" spc="15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페이지</a:t>
            </a:r>
            <a:r>
              <a:rPr sz="900" spc="16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타이틀로</a:t>
            </a:r>
            <a:r>
              <a:rPr sz="900" spc="16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구분</a:t>
            </a:r>
            <a:endParaRPr sz="9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5" dirty="0">
                <a:latin typeface="함초롬돋움"/>
                <a:cs typeface="함초롬돋움"/>
              </a:rPr>
              <a:t>1-6.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배경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의미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있는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있으나,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형태의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4.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이용절차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안내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https://mydata.privacy.go.kr/mbr/intro/use-guide-dtl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5.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주요메뉴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가이드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3277" y="3431981"/>
            <a:ext cx="1586487" cy="14335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84574" y="5021666"/>
            <a:ext cx="581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함초롬돋움"/>
                <a:cs typeface="함초롬돋움"/>
              </a:rPr>
              <a:t>&lt;</a:t>
            </a:r>
            <a:r>
              <a:rPr sz="900" spc="-25" dirty="0">
                <a:latin typeface="함초롬돋움"/>
                <a:cs typeface="함초롬돋움"/>
              </a:rPr>
              <a:t>이하</a:t>
            </a:r>
            <a:r>
              <a:rPr sz="900" spc="-40" dirty="0">
                <a:latin typeface="함초롬돋움"/>
                <a:cs typeface="함초롬돋움"/>
              </a:rPr>
              <a:t>생</a:t>
            </a:r>
            <a:r>
              <a:rPr sz="900" spc="-25" dirty="0">
                <a:latin typeface="함초롬돋움"/>
                <a:cs typeface="함초롬돋움"/>
              </a:rPr>
              <a:t>략</a:t>
            </a:r>
            <a:r>
              <a:rPr sz="900" spc="-50" dirty="0">
                <a:latin typeface="함초롬돋움"/>
                <a:cs typeface="함초롬돋움"/>
              </a:rPr>
              <a:t>&gt;</a:t>
            </a:r>
            <a:endParaRPr sz="900">
              <a:latin typeface="함초롬돋움"/>
              <a:cs typeface="함초롬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1388" y="5281513"/>
            <a:ext cx="4439689" cy="10882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4773" y="4839499"/>
            <a:ext cx="551815" cy="155765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3041650"/>
          </a:xfrm>
          <a:custGeom>
            <a:avLst/>
            <a:gdLst/>
            <a:ahLst/>
            <a:cxnLst/>
            <a:rect l="l" t="t" r="r" b="b"/>
            <a:pathLst>
              <a:path w="5794375" h="3041650">
                <a:moveTo>
                  <a:pt x="1524" y="0"/>
                </a:moveTo>
                <a:lnTo>
                  <a:pt x="1524" y="3041624"/>
                </a:lnTo>
              </a:path>
              <a:path w="5794375" h="3041650">
                <a:moveTo>
                  <a:pt x="5792660" y="0"/>
                </a:moveTo>
                <a:lnTo>
                  <a:pt x="5792660" y="3041624"/>
                </a:lnTo>
              </a:path>
              <a:path w="5794375" h="3041650">
                <a:moveTo>
                  <a:pt x="0" y="0"/>
                </a:moveTo>
                <a:lnTo>
                  <a:pt x="5794171" y="0"/>
                </a:lnTo>
              </a:path>
              <a:path w="5794375" h="3041650">
                <a:moveTo>
                  <a:pt x="0" y="3041624"/>
                </a:moveTo>
                <a:lnTo>
                  <a:pt x="5794171" y="3041624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6474485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6796100"/>
            <a:ext cx="5778500" cy="63309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40" dirty="0">
                <a:latin typeface="함초롬돋움"/>
                <a:cs typeface="함초롬돋움"/>
              </a:rPr>
              <a:t>의미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있는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배경이미지에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동등한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 marR="5080">
              <a:lnSpc>
                <a:spcPct val="132900"/>
              </a:lnSpc>
            </a:pPr>
            <a:r>
              <a:rPr sz="1000" spc="5" dirty="0">
                <a:latin typeface="함초롬돋움"/>
                <a:cs typeface="함초롬돋움"/>
              </a:rPr>
              <a:t>*hidden으로 </a:t>
            </a:r>
            <a:r>
              <a:rPr sz="1000" spc="-35" dirty="0">
                <a:latin typeface="함초롬돋움"/>
                <a:cs typeface="함초롬돋움"/>
              </a:rPr>
              <a:t>제공할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-3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display:none;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또는</a:t>
            </a:r>
            <a:r>
              <a:rPr sz="1000" spc="-2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visibility:hidden;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속성은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스크린리더에서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인식되지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므로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사용하지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0179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4.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20" dirty="0">
                <a:latin typeface="함초롬돋움"/>
                <a:cs typeface="함초롬돋움"/>
              </a:rPr>
              <a:t>(콘텐츠의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선형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구조)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논리적인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순서로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4-1.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콘텐츠의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순서를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논리적으로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전후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맥락을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4.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이용절차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안내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https://mydata.privacy.go.kr/mbr/intro/use-guide-dtl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5.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주요메뉴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가이드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0108" y="3484610"/>
            <a:ext cx="5063803" cy="340575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211963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3603625"/>
          </a:xfrm>
          <a:custGeom>
            <a:avLst/>
            <a:gdLst/>
            <a:ahLst/>
            <a:cxnLst/>
            <a:rect l="l" t="t" r="r" b="b"/>
            <a:pathLst>
              <a:path w="5794375" h="3603625">
                <a:moveTo>
                  <a:pt x="1524" y="0"/>
                </a:moveTo>
                <a:lnTo>
                  <a:pt x="1524" y="3603358"/>
                </a:lnTo>
              </a:path>
              <a:path w="5794375" h="3603625">
                <a:moveTo>
                  <a:pt x="5792660" y="0"/>
                </a:moveTo>
                <a:lnTo>
                  <a:pt x="5792660" y="3603358"/>
                </a:lnTo>
              </a:path>
              <a:path w="5794375" h="3603625">
                <a:moveTo>
                  <a:pt x="0" y="0"/>
                </a:moveTo>
                <a:lnTo>
                  <a:pt x="5794171" y="0"/>
                </a:lnTo>
              </a:path>
              <a:path w="5794375" h="3603625">
                <a:moveTo>
                  <a:pt x="0" y="3603358"/>
                </a:moveTo>
                <a:lnTo>
                  <a:pt x="5794171" y="3603358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7036231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7408689"/>
            <a:ext cx="538734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latin typeface="함초롬돋움"/>
                <a:cs typeface="함초롬돋움"/>
              </a:rPr>
              <a:t>화살표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키로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탭제목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이동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탭내용도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같이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변경되므로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현재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선택된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탭에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65" dirty="0">
                <a:latin typeface="함초롬돋움"/>
                <a:cs typeface="함초롬돋움"/>
              </a:rPr>
              <a:t>‘선택됨’을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11-3.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텍스트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운용할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초점이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되는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4.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이용절차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안내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https://mydata.privacy.go.kr/mbr/intro/use-guide-dtl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5.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주요메뉴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가이드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23205" y="3356749"/>
            <a:ext cx="4710430" cy="4832350"/>
            <a:chOff x="1723205" y="3356749"/>
            <a:chExt cx="4710430" cy="48323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0608" y="3356749"/>
              <a:ext cx="4652759" cy="26747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3205" y="6127053"/>
              <a:ext cx="4698706" cy="206142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4839499"/>
            <a:ext cx="551815" cy="335851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4843145"/>
          </a:xfrm>
          <a:custGeom>
            <a:avLst/>
            <a:gdLst/>
            <a:ahLst/>
            <a:cxnLst/>
            <a:rect l="l" t="t" r="r" b="b"/>
            <a:pathLst>
              <a:path w="5794375" h="4843145">
                <a:moveTo>
                  <a:pt x="1524" y="0"/>
                </a:moveTo>
                <a:lnTo>
                  <a:pt x="1524" y="4842548"/>
                </a:lnTo>
              </a:path>
              <a:path w="5794375" h="4843145">
                <a:moveTo>
                  <a:pt x="5792660" y="0"/>
                </a:moveTo>
                <a:lnTo>
                  <a:pt x="5792660" y="4842548"/>
                </a:lnTo>
              </a:path>
              <a:path w="5794375" h="4843145">
                <a:moveTo>
                  <a:pt x="0" y="0"/>
                </a:moveTo>
                <a:lnTo>
                  <a:pt x="5794171" y="0"/>
                </a:lnTo>
              </a:path>
              <a:path w="5794375" h="4843145">
                <a:moveTo>
                  <a:pt x="0" y="4842548"/>
                </a:moveTo>
                <a:lnTo>
                  <a:pt x="5794171" y="4842548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8275408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8593980"/>
            <a:ext cx="3396615" cy="4337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35" dirty="0">
                <a:latin typeface="함초롬돋움"/>
                <a:cs typeface="함초롬돋움"/>
              </a:rPr>
              <a:t>운용할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없는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적용되지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dirty="0">
                <a:latin typeface="함초롬돋움"/>
                <a:cs typeface="함초롬돋움"/>
              </a:rPr>
              <a:t>*국민(정보주체),</a:t>
            </a:r>
            <a:r>
              <a:rPr sz="1000" spc="1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참여기관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동일오류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06031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12.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(조작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가능)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사용자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입력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및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컨트롤은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조작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가능하도록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제공되어야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12-2.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링크,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사용자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입력,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기타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컨트롤의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테두리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안쪽으로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1픽셀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이상의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여백을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4.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이용절차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안내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https://mydata.privacy.go.kr/mbr/intro/use-guide-dtl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86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7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8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5.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주요메뉴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가이드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356235" indent="-229235">
                        <a:lnSpc>
                          <a:spcPts val="1080"/>
                        </a:lnSpc>
                        <a:buAutoNum type="arabicPeriod" startAt="19"/>
                        <a:tabLst>
                          <a:tab pos="356870" algn="l"/>
                        </a:tabLst>
                      </a:pP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내정보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356235" indent="-229235">
                        <a:lnSpc>
                          <a:spcPts val="1080"/>
                        </a:lnSpc>
                        <a:buAutoNum type="arabicPeriod" startAt="19"/>
                        <a:tabLst>
                          <a:tab pos="356870" algn="l"/>
                        </a:tabLst>
                      </a:pP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인증서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관리(공동인증서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등록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356235" indent="-229235">
                        <a:lnSpc>
                          <a:spcPct val="100000"/>
                        </a:lnSpc>
                        <a:buAutoNum type="arabicPeriod" startAt="19"/>
                        <a:tabLst>
                          <a:tab pos="356870" algn="l"/>
                        </a:tabLst>
                      </a:pP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접속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이력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0536" y="4440110"/>
            <a:ext cx="4992400" cy="11955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250535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767772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409029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729117"/>
            <a:ext cx="5725160" cy="43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000" spc="-35" dirty="0">
                <a:latin typeface="함초롬돋움"/>
                <a:cs typeface="함초롬돋움"/>
              </a:rPr>
              <a:t>인접한</a:t>
            </a:r>
            <a:r>
              <a:rPr sz="1000" spc="-30" dirty="0">
                <a:latin typeface="함초롬돋움"/>
                <a:cs typeface="함초롬돋움"/>
              </a:rPr>
              <a:t> 링크</a:t>
            </a:r>
            <a:r>
              <a:rPr sz="1000" spc="-2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요소들은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링크사이에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1px이상의 </a:t>
            </a:r>
            <a:r>
              <a:rPr sz="1000" spc="-35" dirty="0">
                <a:latin typeface="함초롬돋움"/>
                <a:cs typeface="함초롬돋움"/>
              </a:rPr>
              <a:t>여백을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제공하여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25" dirty="0">
                <a:latin typeface="함초롬돋움"/>
                <a:cs typeface="함초롬돋움"/>
              </a:rPr>
              <a:t>위치지정도구(예:마우스)를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사용하여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조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작할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때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구분되어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반응하도록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19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20904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 marL="12700" marR="60325">
              <a:lnSpc>
                <a:spcPct val="133200"/>
              </a:lnSpc>
              <a:spcBef>
                <a:spcPts val="735"/>
              </a:spcBef>
            </a:pPr>
            <a:r>
              <a:rPr sz="900" spc="5" dirty="0">
                <a:latin typeface="함초롬돋움"/>
                <a:cs typeface="함초롬돋움"/>
              </a:rPr>
              <a:t>1-1.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&lt;img&gt;,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&lt;input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10" dirty="0">
                <a:latin typeface="함초롬돋움"/>
                <a:cs typeface="함초롬돋움"/>
              </a:rPr>
              <a:t>type="image"&gt;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대해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속성을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않거나</a:t>
            </a:r>
            <a:r>
              <a:rPr sz="900" spc="19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선언되었으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5" dirty="0">
                <a:latin typeface="함초롬돋움"/>
                <a:cs typeface="함초롬돋움"/>
              </a:rPr>
              <a:t>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img의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대체할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경우와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오타로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표기되어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의미가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변경된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5.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주요메뉴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가이드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https://mydata.privacy.go.kr/mbr/intro/menu-guide-dtl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5111" y="3567267"/>
            <a:ext cx="3659748" cy="20973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84574" y="5702150"/>
            <a:ext cx="581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함초롬돋움"/>
                <a:cs typeface="함초롬돋움"/>
              </a:rPr>
              <a:t>&lt;</a:t>
            </a:r>
            <a:r>
              <a:rPr sz="900" spc="-25" dirty="0">
                <a:latin typeface="함초롬돋움"/>
                <a:cs typeface="함초롬돋움"/>
              </a:rPr>
              <a:t>이하</a:t>
            </a:r>
            <a:r>
              <a:rPr sz="900" spc="-40" dirty="0">
                <a:latin typeface="함초롬돋움"/>
                <a:cs typeface="함초롬돋움"/>
              </a:rPr>
              <a:t>생</a:t>
            </a:r>
            <a:r>
              <a:rPr sz="900" spc="-25" dirty="0">
                <a:latin typeface="함초롬돋움"/>
                <a:cs typeface="함초롬돋움"/>
              </a:rPr>
              <a:t>략</a:t>
            </a:r>
            <a:r>
              <a:rPr sz="900" spc="-50" dirty="0">
                <a:latin typeface="함초롬돋움"/>
                <a:cs typeface="함초롬돋움"/>
              </a:rPr>
              <a:t>&gt;</a:t>
            </a:r>
            <a:endParaRPr sz="900">
              <a:latin typeface="함초롬돋움"/>
              <a:cs typeface="함초롬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3667" y="5945509"/>
            <a:ext cx="4002497" cy="1619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4773" y="5022176"/>
            <a:ext cx="551815" cy="257937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72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539426"/>
            <a:ext cx="5794375" cy="4063365"/>
          </a:xfrm>
          <a:custGeom>
            <a:avLst/>
            <a:gdLst/>
            <a:ahLst/>
            <a:cxnLst/>
            <a:rect l="l" t="t" r="r" b="b"/>
            <a:pathLst>
              <a:path w="5794375" h="4063365">
                <a:moveTo>
                  <a:pt x="1524" y="0"/>
                </a:moveTo>
                <a:lnTo>
                  <a:pt x="1524" y="4063110"/>
                </a:lnTo>
              </a:path>
              <a:path w="5794375" h="4063365">
                <a:moveTo>
                  <a:pt x="5792660" y="0"/>
                </a:moveTo>
                <a:lnTo>
                  <a:pt x="5792660" y="4063110"/>
                </a:lnTo>
              </a:path>
              <a:path w="5794375" h="4063365">
                <a:moveTo>
                  <a:pt x="0" y="0"/>
                </a:moveTo>
                <a:lnTo>
                  <a:pt x="5794171" y="0"/>
                </a:lnTo>
              </a:path>
              <a:path w="5794375" h="4063365">
                <a:moveTo>
                  <a:pt x="0" y="4063110"/>
                </a:moveTo>
                <a:lnTo>
                  <a:pt x="5794171" y="406311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7678661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8000269"/>
            <a:ext cx="5784850" cy="43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000" spc="-25" dirty="0">
                <a:latin typeface="함초롬돋움"/>
                <a:cs typeface="함초롬돋움"/>
              </a:rPr>
              <a:t>&lt;img&gt;,&lt;input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type="image"&gt;</a:t>
            </a:r>
            <a:r>
              <a:rPr sz="1000" spc="16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등</a:t>
            </a:r>
            <a:r>
              <a:rPr sz="1000" spc="170" dirty="0">
                <a:latin typeface="함초롬돋움"/>
                <a:cs typeface="함초롬돋움"/>
              </a:rPr>
              <a:t> </a:t>
            </a:r>
            <a:r>
              <a:rPr sz="1000" spc="-55" dirty="0">
                <a:latin typeface="함초롬돋움"/>
                <a:cs typeface="함초롬돋움"/>
              </a:rPr>
              <a:t>이미지</a:t>
            </a:r>
            <a:r>
              <a:rPr sz="1000" spc="160" dirty="0">
                <a:latin typeface="함초롬돋움"/>
                <a:cs typeface="함초롬돋움"/>
              </a:rPr>
              <a:t> </a:t>
            </a:r>
            <a:r>
              <a:rPr sz="1000" spc="-55" dirty="0">
                <a:latin typeface="함초롬돋움"/>
                <a:cs typeface="함초롬돋움"/>
              </a:rPr>
              <a:t>요소에</a:t>
            </a:r>
            <a:r>
              <a:rPr sz="1000" spc="160" dirty="0">
                <a:latin typeface="함초롬돋움"/>
                <a:cs typeface="함초롬돋움"/>
              </a:rPr>
              <a:t> </a:t>
            </a:r>
            <a:r>
              <a:rPr sz="1000" spc="-50" dirty="0">
                <a:latin typeface="함초롬돋움"/>
                <a:cs typeface="함초롬돋움"/>
              </a:rPr>
              <a:t>대해</a:t>
            </a:r>
            <a:r>
              <a:rPr sz="1000" spc="170" dirty="0">
                <a:latin typeface="함초롬돋움"/>
                <a:cs typeface="함초롬돋움"/>
              </a:rPr>
              <a:t> </a:t>
            </a:r>
            <a:r>
              <a:rPr sz="1000" spc="-50" dirty="0">
                <a:latin typeface="함초롬돋움"/>
                <a:cs typeface="함초롬돋움"/>
              </a:rPr>
              <a:t>대체</a:t>
            </a:r>
            <a:r>
              <a:rPr sz="1000" spc="165" dirty="0">
                <a:latin typeface="함초롬돋움"/>
                <a:cs typeface="함초롬돋움"/>
              </a:rPr>
              <a:t> </a:t>
            </a:r>
            <a:r>
              <a:rPr sz="1000" spc="-55" dirty="0">
                <a:latin typeface="함초롬돋움"/>
                <a:cs typeface="함초롬돋움"/>
              </a:rPr>
              <a:t>텍스트를</a:t>
            </a:r>
            <a:r>
              <a:rPr sz="1000" spc="16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alt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55" dirty="0">
                <a:latin typeface="함초롬돋움"/>
                <a:cs typeface="함초롬돋움"/>
              </a:rPr>
              <a:t>속성으로</a:t>
            </a:r>
            <a:r>
              <a:rPr sz="1000" spc="1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이미지의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내용에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맞게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55" dirty="0">
                <a:latin typeface="함초롬돋움"/>
                <a:cs typeface="함초롬돋움"/>
              </a:rPr>
              <a:t>제공해야</a:t>
            </a:r>
            <a:r>
              <a:rPr sz="1000" spc="15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726430" cy="110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5" dirty="0">
                <a:latin typeface="함초롬돋움"/>
                <a:cs typeface="함초롬돋움"/>
              </a:rPr>
              <a:t>(텍스트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명도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대비)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간의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명도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대비는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25" dirty="0">
                <a:latin typeface="함초롬돋움"/>
                <a:cs typeface="함초롬돋움"/>
              </a:rPr>
              <a:t>4.5대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50" dirty="0">
                <a:latin typeface="함초롬돋움"/>
                <a:cs typeface="함초롬돋움"/>
              </a:rPr>
              <a:t>1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이상이어야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5" dirty="0">
                <a:latin typeface="함초롬돋움"/>
                <a:cs typeface="함초롬돋움"/>
              </a:rPr>
              <a:t>8-3.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이미지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텍스트가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폰트  </a:t>
            </a:r>
            <a:r>
              <a:rPr sz="900" spc="-30" dirty="0">
                <a:latin typeface="함초롬돋움"/>
                <a:cs typeface="함초롬돋움"/>
              </a:rPr>
              <a:t>종류와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상관없이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14pt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크기에  </a:t>
            </a:r>
            <a:r>
              <a:rPr sz="900" spc="-30" dirty="0">
                <a:latin typeface="함초롬돋움"/>
                <a:cs typeface="함초롬돋움"/>
              </a:rPr>
              <a:t>해당하는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18.66px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미만일</a:t>
            </a:r>
            <a:r>
              <a:rPr sz="900" spc="-1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때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30" dirty="0">
                <a:latin typeface="함초롬돋움"/>
                <a:cs typeface="함초롬돋움"/>
              </a:rPr>
              <a:t>4.5:1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이상을</a:t>
            </a:r>
            <a:r>
              <a:rPr sz="900" spc="2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만족하지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경우,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18.66px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이상일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때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25" dirty="0">
                <a:latin typeface="함초롬돋움"/>
                <a:cs typeface="함초롬돋움"/>
              </a:rPr>
              <a:t>3:1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이상을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만족하지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경우(굵은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14pt</a:t>
            </a:r>
            <a:r>
              <a:rPr sz="900" spc="18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기준은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적용하지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않음)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5.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주요메뉴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가이드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https://mydata.privacy.go.kr/mbr/intro/menu-guide-dtl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9347" y="3651435"/>
            <a:ext cx="4986681" cy="23961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022176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539426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18068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500767"/>
            <a:ext cx="455104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간의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명도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대비는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5" dirty="0">
                <a:latin typeface="함초롬돋움"/>
                <a:cs typeface="함초롬돋움"/>
              </a:rPr>
              <a:t>4.5:1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이상으로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하며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40" dirty="0">
                <a:latin typeface="함초롬돋움"/>
                <a:cs typeface="함초롬돋움"/>
              </a:rPr>
              <a:t>화면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확대가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가능하도록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구현한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3:1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이상일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준수한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것으로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인정함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11-2.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초점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키보드의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위치를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나타내는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시각적으로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표시되지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6.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관리(제3자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동의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873" y="3362661"/>
            <a:ext cx="5196877" cy="15076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7607" y="5017418"/>
            <a:ext cx="4979649" cy="180307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84574" y="6935242"/>
            <a:ext cx="581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함초롬돋움"/>
                <a:cs typeface="함초롬돋움"/>
              </a:rPr>
              <a:t>&lt;</a:t>
            </a:r>
            <a:r>
              <a:rPr sz="900" spc="-25" dirty="0">
                <a:latin typeface="함초롬돋움"/>
                <a:cs typeface="함초롬돋움"/>
              </a:rPr>
              <a:t>이하</a:t>
            </a:r>
            <a:r>
              <a:rPr sz="900" spc="-40" dirty="0">
                <a:latin typeface="함초롬돋움"/>
                <a:cs typeface="함초롬돋움"/>
              </a:rPr>
              <a:t>생</a:t>
            </a:r>
            <a:r>
              <a:rPr sz="900" spc="-25" dirty="0">
                <a:latin typeface="함초롬돋움"/>
                <a:cs typeface="함초롬돋움"/>
              </a:rPr>
              <a:t>략</a:t>
            </a:r>
            <a:r>
              <a:rPr sz="900" spc="-50" dirty="0">
                <a:latin typeface="함초롬돋움"/>
                <a:cs typeface="함초롬돋움"/>
              </a:rPr>
              <a:t>&gt;</a:t>
            </a:r>
            <a:endParaRPr sz="9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4773" y="4839499"/>
            <a:ext cx="551815" cy="223837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64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3722370"/>
          </a:xfrm>
          <a:custGeom>
            <a:avLst/>
            <a:gdLst/>
            <a:ahLst/>
            <a:cxnLst/>
            <a:rect l="l" t="t" r="r" b="b"/>
            <a:pathLst>
              <a:path w="5794375" h="3722370">
                <a:moveTo>
                  <a:pt x="5792660" y="0"/>
                </a:moveTo>
                <a:lnTo>
                  <a:pt x="5792660" y="3722103"/>
                </a:lnTo>
              </a:path>
              <a:path w="5794375" h="3722370">
                <a:moveTo>
                  <a:pt x="1524" y="0"/>
                </a:moveTo>
                <a:lnTo>
                  <a:pt x="1524" y="3722103"/>
                </a:lnTo>
              </a:path>
              <a:path w="5794375" h="3722370">
                <a:moveTo>
                  <a:pt x="0" y="0"/>
                </a:moveTo>
                <a:lnTo>
                  <a:pt x="5794171" y="0"/>
                </a:lnTo>
              </a:path>
              <a:path w="5794375" h="3722370">
                <a:moveTo>
                  <a:pt x="0" y="3722103"/>
                </a:moveTo>
                <a:lnTo>
                  <a:pt x="5794171" y="372210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7154976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7473541"/>
            <a:ext cx="4966970" cy="4337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35" dirty="0">
                <a:latin typeface="함초롬돋움"/>
                <a:cs typeface="함초롬돋움"/>
              </a:rPr>
              <a:t>키보드가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접근된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개체에는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받은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요소(예: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포커스링)가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명확하게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보이도록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76200">
              <a:lnSpc>
                <a:spcPct val="100000"/>
              </a:lnSpc>
              <a:spcBef>
                <a:spcPts val="405"/>
              </a:spcBef>
            </a:pPr>
            <a:r>
              <a:rPr sz="1000" spc="-45" dirty="0">
                <a:latin typeface="함초롬돋움"/>
                <a:cs typeface="함초롬돋움"/>
              </a:rPr>
              <a:t>&lt;예시&gt;</a:t>
            </a:r>
            <a:endParaRPr sz="1000">
              <a:latin typeface="함초롬돋움"/>
              <a:cs typeface="함초롬돋움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142" y="8011216"/>
            <a:ext cx="1044502" cy="39504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11-3.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텍스트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운용할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초점이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되는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6.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관리(제3자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동의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100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78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8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8.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조회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전송요구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내역조회(전체)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 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상세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ts val="108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10.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서비스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전체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5" dirty="0">
                          <a:latin typeface="함초롬돋움"/>
                          <a:cs typeface="함초롬돋움"/>
                        </a:rPr>
                        <a:t>–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제공항목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상세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레이어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팝업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356235" indent="-229235">
                        <a:lnSpc>
                          <a:spcPts val="1080"/>
                        </a:lnSpc>
                        <a:buAutoNum type="arabicPeriod" startAt="19"/>
                        <a:tabLst>
                          <a:tab pos="356870" algn="l"/>
                        </a:tabLst>
                      </a:pP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내정보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5" dirty="0">
                          <a:latin typeface="함초롬돋움"/>
                          <a:cs typeface="함초롬돋움"/>
                        </a:rPr>
                        <a:t>–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제3자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동의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이력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레이어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팝업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356235" indent="-229235">
                        <a:lnSpc>
                          <a:spcPts val="1080"/>
                        </a:lnSpc>
                        <a:buAutoNum type="arabicPeriod" startAt="19"/>
                        <a:tabLst>
                          <a:tab pos="356870" algn="l"/>
                        </a:tabLst>
                      </a:pP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인증서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관리(공동인증서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등록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25.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가입(전체단계)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90345" y="3904792"/>
            <a:ext cx="4807585" cy="1536065"/>
            <a:chOff x="1690345" y="3904792"/>
            <a:chExt cx="4807585" cy="15360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0345" y="4249126"/>
              <a:ext cx="2362169" cy="11087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6026" y="3904792"/>
              <a:ext cx="2421851" cy="153602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9011" y="5509336"/>
            <a:ext cx="2432519" cy="15071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5347" y="7098854"/>
            <a:ext cx="4721199" cy="159445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04773" y="5387543"/>
            <a:ext cx="551815" cy="335534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1725" y="3904792"/>
            <a:ext cx="5794375" cy="4839970"/>
          </a:xfrm>
          <a:custGeom>
            <a:avLst/>
            <a:gdLst/>
            <a:ahLst/>
            <a:cxnLst/>
            <a:rect l="l" t="t" r="r" b="b"/>
            <a:pathLst>
              <a:path w="5794375" h="4839970">
                <a:moveTo>
                  <a:pt x="1524" y="0"/>
                </a:moveTo>
                <a:lnTo>
                  <a:pt x="1524" y="4839500"/>
                </a:lnTo>
              </a:path>
              <a:path w="5794375" h="4839970">
                <a:moveTo>
                  <a:pt x="5792660" y="0"/>
                </a:moveTo>
                <a:lnTo>
                  <a:pt x="5792660" y="4839500"/>
                </a:lnTo>
              </a:path>
              <a:path w="5794375" h="4839970">
                <a:moveTo>
                  <a:pt x="0" y="0"/>
                </a:moveTo>
                <a:lnTo>
                  <a:pt x="5794171" y="0"/>
                </a:lnTo>
              </a:path>
              <a:path w="5794375" h="4839970">
                <a:moveTo>
                  <a:pt x="0" y="4839500"/>
                </a:moveTo>
                <a:lnTo>
                  <a:pt x="5794171" y="483950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3249" y="8820404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357" y="9142021"/>
            <a:ext cx="339661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운용할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없는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적용되지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10" dirty="0">
                <a:latin typeface="함초롬돋움"/>
                <a:cs typeface="함초롬돋움"/>
              </a:rPr>
              <a:t>*표와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내부로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적용되지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않아야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8180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(제목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페이지,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프레임,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블록에는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제목을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18-2.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페이지에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제목을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적절하게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6.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관리(제3자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동의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430986" y="5209946"/>
            <a:ext cx="3289300" cy="0"/>
          </a:xfrm>
          <a:custGeom>
            <a:avLst/>
            <a:gdLst/>
            <a:ahLst/>
            <a:cxnLst/>
            <a:rect l="l" t="t" r="r" b="b"/>
            <a:pathLst>
              <a:path w="3289300">
                <a:moveTo>
                  <a:pt x="0" y="0"/>
                </a:moveTo>
                <a:lnTo>
                  <a:pt x="3288777" y="0"/>
                </a:lnTo>
              </a:path>
            </a:pathLst>
          </a:custGeom>
          <a:ln w="82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528" y="5348016"/>
            <a:ext cx="3350996" cy="168889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788126" y="3368924"/>
            <a:ext cx="4436110" cy="5104130"/>
            <a:chOff x="1788126" y="3368924"/>
            <a:chExt cx="4436110" cy="51041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0528" y="3368924"/>
              <a:ext cx="3350996" cy="17141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8126" y="7161834"/>
              <a:ext cx="4435498" cy="131109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04773" y="4839499"/>
            <a:ext cx="551815" cy="364934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1725" y="3356749"/>
            <a:ext cx="5794375" cy="5133340"/>
          </a:xfrm>
          <a:custGeom>
            <a:avLst/>
            <a:gdLst/>
            <a:ahLst/>
            <a:cxnLst/>
            <a:rect l="l" t="t" r="r" b="b"/>
            <a:pathLst>
              <a:path w="5794375" h="5133340">
                <a:moveTo>
                  <a:pt x="1524" y="0"/>
                </a:moveTo>
                <a:lnTo>
                  <a:pt x="1524" y="5133314"/>
                </a:lnTo>
              </a:path>
              <a:path w="5794375" h="5133340">
                <a:moveTo>
                  <a:pt x="5792660" y="0"/>
                </a:moveTo>
                <a:lnTo>
                  <a:pt x="5792660" y="5133314"/>
                </a:lnTo>
              </a:path>
              <a:path w="5794375" h="5133340">
                <a:moveTo>
                  <a:pt x="0" y="0"/>
                </a:moveTo>
                <a:lnTo>
                  <a:pt x="5794171" y="0"/>
                </a:lnTo>
              </a:path>
              <a:path w="5794375" h="5133340">
                <a:moveTo>
                  <a:pt x="0" y="5133314"/>
                </a:moveTo>
                <a:lnTo>
                  <a:pt x="5794171" y="5133314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3249" y="8566175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357" y="8884746"/>
            <a:ext cx="3453129" cy="4337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35" dirty="0">
                <a:latin typeface="함초롬돋움"/>
                <a:cs typeface="함초롬돋움"/>
              </a:rPr>
              <a:t>페이지의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내용에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맞는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세분화된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페이지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dirty="0">
                <a:latin typeface="함초롬돋움"/>
                <a:cs typeface="함초롬돋움"/>
              </a:rPr>
              <a:t>*이용안내,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제3자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제공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동의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57" y="286511"/>
            <a:ext cx="617186" cy="2118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9010" y="320097"/>
            <a:ext cx="519657" cy="36113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4944" y="1203908"/>
            <a:ext cx="6109970" cy="462280"/>
            <a:chOff x="694944" y="1203908"/>
            <a:chExt cx="6109970" cy="462280"/>
          </a:xfrm>
        </p:grpSpPr>
        <p:sp>
          <p:nvSpPr>
            <p:cNvPr id="5" name="object 5"/>
            <p:cNvSpPr/>
            <p:nvPr/>
          </p:nvSpPr>
          <p:spPr>
            <a:xfrm>
              <a:off x="694944" y="1203908"/>
              <a:ext cx="5749925" cy="462280"/>
            </a:xfrm>
            <a:custGeom>
              <a:avLst/>
              <a:gdLst/>
              <a:ahLst/>
              <a:cxnLst/>
              <a:rect l="l" t="t" r="r" b="b"/>
              <a:pathLst>
                <a:path w="5749925" h="462280">
                  <a:moveTo>
                    <a:pt x="5749798" y="0"/>
                  </a:moveTo>
                  <a:lnTo>
                    <a:pt x="0" y="0"/>
                  </a:lnTo>
                  <a:lnTo>
                    <a:pt x="0" y="462076"/>
                  </a:lnTo>
                  <a:lnTo>
                    <a:pt x="5749798" y="462076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43217" y="1203908"/>
              <a:ext cx="361315" cy="462280"/>
            </a:xfrm>
            <a:custGeom>
              <a:avLst/>
              <a:gdLst/>
              <a:ahLst/>
              <a:cxnLst/>
              <a:rect l="l" t="t" r="r" b="b"/>
              <a:pathLst>
                <a:path w="361315" h="462280">
                  <a:moveTo>
                    <a:pt x="361188" y="0"/>
                  </a:moveTo>
                  <a:lnTo>
                    <a:pt x="0" y="0"/>
                  </a:lnTo>
                  <a:lnTo>
                    <a:pt x="0" y="462076"/>
                  </a:lnTo>
                  <a:lnTo>
                    <a:pt x="361188" y="462076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94944" y="4394326"/>
            <a:ext cx="6109970" cy="462280"/>
            <a:chOff x="694944" y="4394326"/>
            <a:chExt cx="6109970" cy="462280"/>
          </a:xfrm>
        </p:grpSpPr>
        <p:sp>
          <p:nvSpPr>
            <p:cNvPr id="8" name="object 8"/>
            <p:cNvSpPr/>
            <p:nvPr/>
          </p:nvSpPr>
          <p:spPr>
            <a:xfrm>
              <a:off x="694944" y="4394326"/>
              <a:ext cx="5749925" cy="462280"/>
            </a:xfrm>
            <a:custGeom>
              <a:avLst/>
              <a:gdLst/>
              <a:ahLst/>
              <a:cxnLst/>
              <a:rect l="l" t="t" r="r" b="b"/>
              <a:pathLst>
                <a:path w="5749925" h="462279">
                  <a:moveTo>
                    <a:pt x="5749798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5749798" y="461772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43217" y="4394326"/>
              <a:ext cx="361315" cy="462280"/>
            </a:xfrm>
            <a:custGeom>
              <a:avLst/>
              <a:gdLst/>
              <a:ahLst/>
              <a:cxnLst/>
              <a:rect l="l" t="t" r="r" b="b"/>
              <a:pathLst>
                <a:path w="361315" h="462279">
                  <a:moveTo>
                    <a:pt x="361188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61188" y="461772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94944" y="5439740"/>
            <a:ext cx="6109970" cy="462280"/>
            <a:chOff x="694944" y="5439740"/>
            <a:chExt cx="6109970" cy="462280"/>
          </a:xfrm>
        </p:grpSpPr>
        <p:sp>
          <p:nvSpPr>
            <p:cNvPr id="11" name="object 11"/>
            <p:cNvSpPr/>
            <p:nvPr/>
          </p:nvSpPr>
          <p:spPr>
            <a:xfrm>
              <a:off x="694944" y="5439740"/>
              <a:ext cx="5749925" cy="462280"/>
            </a:xfrm>
            <a:custGeom>
              <a:avLst/>
              <a:gdLst/>
              <a:ahLst/>
              <a:cxnLst/>
              <a:rect l="l" t="t" r="r" b="b"/>
              <a:pathLst>
                <a:path w="5749925" h="462279">
                  <a:moveTo>
                    <a:pt x="5749798" y="0"/>
                  </a:moveTo>
                  <a:lnTo>
                    <a:pt x="0" y="0"/>
                  </a:lnTo>
                  <a:lnTo>
                    <a:pt x="0" y="462076"/>
                  </a:lnTo>
                  <a:lnTo>
                    <a:pt x="5749798" y="462076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43217" y="5439740"/>
              <a:ext cx="361315" cy="462280"/>
            </a:xfrm>
            <a:custGeom>
              <a:avLst/>
              <a:gdLst/>
              <a:ahLst/>
              <a:cxnLst/>
              <a:rect l="l" t="t" r="r" b="b"/>
              <a:pathLst>
                <a:path w="361315" h="462279">
                  <a:moveTo>
                    <a:pt x="361188" y="0"/>
                  </a:moveTo>
                  <a:lnTo>
                    <a:pt x="0" y="0"/>
                  </a:lnTo>
                  <a:lnTo>
                    <a:pt x="0" y="462076"/>
                  </a:lnTo>
                  <a:lnTo>
                    <a:pt x="361188" y="462076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94944" y="6717156"/>
            <a:ext cx="6109970" cy="462280"/>
            <a:chOff x="694944" y="6717156"/>
            <a:chExt cx="6109970" cy="462280"/>
          </a:xfrm>
        </p:grpSpPr>
        <p:sp>
          <p:nvSpPr>
            <p:cNvPr id="14" name="object 14"/>
            <p:cNvSpPr/>
            <p:nvPr/>
          </p:nvSpPr>
          <p:spPr>
            <a:xfrm>
              <a:off x="694944" y="6717156"/>
              <a:ext cx="5749925" cy="462280"/>
            </a:xfrm>
            <a:custGeom>
              <a:avLst/>
              <a:gdLst/>
              <a:ahLst/>
              <a:cxnLst/>
              <a:rect l="l" t="t" r="r" b="b"/>
              <a:pathLst>
                <a:path w="5749925" h="462279">
                  <a:moveTo>
                    <a:pt x="5749798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5749798" y="461772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43217" y="6717156"/>
              <a:ext cx="361315" cy="462280"/>
            </a:xfrm>
            <a:custGeom>
              <a:avLst/>
              <a:gdLst/>
              <a:ahLst/>
              <a:cxnLst/>
              <a:rect l="l" t="t" r="r" b="b"/>
              <a:pathLst>
                <a:path w="361315" h="462279">
                  <a:moveTo>
                    <a:pt x="361188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61188" y="461772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94944" y="7964169"/>
            <a:ext cx="6109970" cy="462280"/>
            <a:chOff x="694944" y="7964169"/>
            <a:chExt cx="6109970" cy="462280"/>
          </a:xfrm>
        </p:grpSpPr>
        <p:sp>
          <p:nvSpPr>
            <p:cNvPr id="17" name="object 17"/>
            <p:cNvSpPr/>
            <p:nvPr/>
          </p:nvSpPr>
          <p:spPr>
            <a:xfrm>
              <a:off x="694944" y="7964169"/>
              <a:ext cx="5749925" cy="462280"/>
            </a:xfrm>
            <a:custGeom>
              <a:avLst/>
              <a:gdLst/>
              <a:ahLst/>
              <a:cxnLst/>
              <a:rect l="l" t="t" r="r" b="b"/>
              <a:pathLst>
                <a:path w="5749925" h="462279">
                  <a:moveTo>
                    <a:pt x="5749798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749798" y="461771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43217" y="7964169"/>
              <a:ext cx="361315" cy="462280"/>
            </a:xfrm>
            <a:custGeom>
              <a:avLst/>
              <a:gdLst/>
              <a:ahLst/>
              <a:cxnLst/>
              <a:rect l="l" t="t" r="r" b="b"/>
              <a:pathLst>
                <a:path w="361315" h="462279">
                  <a:moveTo>
                    <a:pt x="361188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361188" y="461771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06627" y="1297939"/>
            <a:ext cx="1464310" cy="745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latin typeface="Noto Sans KR Black"/>
                <a:cs typeface="Noto Sans KR Black"/>
              </a:rPr>
              <a:t>합격기준</a:t>
            </a:r>
            <a:endParaRPr sz="14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Noto Sans KR Black"/>
              <a:cs typeface="Noto Sans KR Black"/>
            </a:endParaRPr>
          </a:p>
          <a:p>
            <a:pPr marL="119380" indent="-106680">
              <a:lnSpc>
                <a:spcPct val="100000"/>
              </a:lnSpc>
              <a:buFont typeface=""/>
              <a:buChar char="•"/>
              <a:tabLst>
                <a:tab pos="119380" algn="l"/>
              </a:tabLst>
            </a:pPr>
            <a:r>
              <a:rPr sz="1200" b="1" spc="20" dirty="0">
                <a:solidFill>
                  <a:srgbClr val="585858"/>
                </a:solidFill>
                <a:latin typeface="Noto Sans KR Black"/>
                <a:cs typeface="Noto Sans KR Black"/>
              </a:rPr>
              <a:t>전문가심사</a:t>
            </a:r>
            <a:r>
              <a:rPr sz="1200" b="1" spc="-5" dirty="0">
                <a:solidFill>
                  <a:srgbClr val="585858"/>
                </a:solidFill>
                <a:latin typeface="Noto Sans KR Black"/>
                <a:cs typeface="Noto Sans KR Black"/>
              </a:rPr>
              <a:t> </a:t>
            </a:r>
            <a:r>
              <a:rPr sz="1200" b="1" spc="20" dirty="0">
                <a:solidFill>
                  <a:srgbClr val="585858"/>
                </a:solidFill>
                <a:latin typeface="Noto Sans KR Black"/>
                <a:cs typeface="Noto Sans KR Black"/>
              </a:rPr>
              <a:t>합격기준</a:t>
            </a:r>
            <a:endParaRPr sz="1200">
              <a:latin typeface="Noto Sans KR Black"/>
              <a:cs typeface="Noto Sans KR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6627" y="3131565"/>
            <a:ext cx="1464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indent="-106680">
              <a:lnSpc>
                <a:spcPct val="100000"/>
              </a:lnSpc>
              <a:spcBef>
                <a:spcPts val="100"/>
              </a:spcBef>
              <a:buFont typeface=""/>
              <a:buChar char="•"/>
              <a:tabLst>
                <a:tab pos="119380" algn="l"/>
              </a:tabLst>
            </a:pPr>
            <a:r>
              <a:rPr sz="1200" b="1" spc="20" dirty="0">
                <a:solidFill>
                  <a:srgbClr val="585858"/>
                </a:solidFill>
                <a:latin typeface="Noto Sans KR Black"/>
                <a:cs typeface="Noto Sans KR Black"/>
              </a:rPr>
              <a:t>사용자심사</a:t>
            </a:r>
            <a:r>
              <a:rPr sz="1200" b="1" spc="10" dirty="0">
                <a:solidFill>
                  <a:srgbClr val="585858"/>
                </a:solidFill>
                <a:latin typeface="Noto Sans KR Black"/>
                <a:cs typeface="Noto Sans KR Black"/>
              </a:rPr>
              <a:t> </a:t>
            </a:r>
            <a:r>
              <a:rPr sz="1200" b="1" spc="20" dirty="0">
                <a:solidFill>
                  <a:srgbClr val="585858"/>
                </a:solidFill>
                <a:latin typeface="Noto Sans KR Black"/>
                <a:cs typeface="Noto Sans KR Black"/>
              </a:rPr>
              <a:t>합격기준</a:t>
            </a:r>
            <a:endParaRPr sz="1200">
              <a:latin typeface="Noto Sans KR Black"/>
              <a:cs typeface="Noto Sans KR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6627" y="4497451"/>
            <a:ext cx="5996305" cy="4441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1300" b="1" spc="20" dirty="0">
                <a:latin typeface="Noto Sans KR Black"/>
                <a:cs typeface="Noto Sans KR Black"/>
              </a:rPr>
              <a:t>기술심사의</a:t>
            </a:r>
            <a:r>
              <a:rPr sz="1300" b="1" spc="25" dirty="0">
                <a:latin typeface="Noto Sans KR Black"/>
                <a:cs typeface="Noto Sans KR Black"/>
              </a:rPr>
              <a:t> </a:t>
            </a:r>
            <a:r>
              <a:rPr sz="1300" b="1" spc="20" dirty="0">
                <a:latin typeface="Noto Sans KR Black"/>
                <a:cs typeface="Noto Sans KR Black"/>
              </a:rPr>
              <a:t>원칙</a:t>
            </a:r>
            <a:endParaRPr sz="13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Noto Sans KR Black"/>
              <a:cs typeface="Noto Sans KR Black"/>
            </a:endParaRPr>
          </a:p>
          <a:p>
            <a:pPr marL="12700">
              <a:lnSpc>
                <a:spcPct val="100000"/>
              </a:lnSpc>
            </a:pPr>
            <a:r>
              <a:rPr sz="1200" spc="-40" dirty="0">
                <a:latin typeface="함초롬돋움"/>
                <a:cs typeface="함초롬돋움"/>
              </a:rPr>
              <a:t>기술심사는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15" dirty="0">
                <a:latin typeface="함초롬돋움"/>
                <a:cs typeface="함초롬돋움"/>
              </a:rPr>
              <a:t>1차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25" dirty="0">
                <a:latin typeface="함초롬돋움"/>
                <a:cs typeface="함초롬돋움"/>
              </a:rPr>
              <a:t>심사(전문가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10" dirty="0">
                <a:latin typeface="함초롬돋움"/>
                <a:cs typeface="함초롬돋움"/>
              </a:rPr>
              <a:t>심사,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사용자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심사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15" dirty="0">
                <a:latin typeface="함초롬돋움"/>
                <a:cs typeface="함초롬돋움"/>
              </a:rPr>
              <a:t>포함)만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실시하는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것을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원칙으로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15" dirty="0">
                <a:latin typeface="함초롬돋움"/>
                <a:cs typeface="함초롬돋움"/>
              </a:rPr>
              <a:t>한다.</a:t>
            </a:r>
            <a:endParaRPr sz="12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함초롬돋움"/>
              <a:cs typeface="함초롬돋움"/>
            </a:endParaRPr>
          </a:p>
          <a:p>
            <a:pPr marL="15240">
              <a:lnSpc>
                <a:spcPct val="100000"/>
              </a:lnSpc>
            </a:pPr>
            <a:r>
              <a:rPr sz="1400" b="1" spc="20" dirty="0">
                <a:latin typeface="Noto Sans KR Black"/>
                <a:cs typeface="Noto Sans KR Black"/>
              </a:rPr>
              <a:t>2차심사</a:t>
            </a:r>
            <a:r>
              <a:rPr sz="1400" b="1" spc="35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적용대상</a:t>
            </a:r>
            <a:endParaRPr sz="14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Noto Sans KR Black"/>
              <a:cs typeface="Noto Sans KR Black"/>
            </a:endParaRPr>
          </a:p>
          <a:p>
            <a:pPr marL="12700">
              <a:lnSpc>
                <a:spcPct val="100000"/>
              </a:lnSpc>
            </a:pPr>
            <a:r>
              <a:rPr sz="1200" spc="-40" dirty="0">
                <a:latin typeface="함초롬돋움"/>
                <a:cs typeface="함초롬돋움"/>
              </a:rPr>
              <a:t>①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전문가심사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전체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검사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항목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평균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준수율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135" dirty="0">
                <a:latin typeface="함초롬돋움"/>
                <a:cs typeface="함초롬돋움"/>
              </a:rPr>
              <a:t>85%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이상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125" dirty="0">
                <a:latin typeface="함초롬돋움"/>
                <a:cs typeface="함초롬돋움"/>
              </a:rPr>
              <a:t>~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135" dirty="0">
                <a:latin typeface="함초롬돋움"/>
                <a:cs typeface="함초롬돋움"/>
              </a:rPr>
              <a:t>95%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미만인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경우</a:t>
            </a:r>
            <a:endParaRPr sz="12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spc="-40" dirty="0">
                <a:latin typeface="함초롬돋움"/>
                <a:cs typeface="함초롬돋움"/>
              </a:rPr>
              <a:t>②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사용자심사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과업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성공률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135" dirty="0">
                <a:latin typeface="함초롬돋움"/>
                <a:cs typeface="함초롬돋움"/>
              </a:rPr>
              <a:t>85%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이상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125" dirty="0">
                <a:latin typeface="함초롬돋움"/>
                <a:cs typeface="함초롬돋움"/>
              </a:rPr>
              <a:t>~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120" dirty="0">
                <a:latin typeface="함초롬돋움"/>
                <a:cs typeface="함초롬돋움"/>
              </a:rPr>
              <a:t>100%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미만인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경우</a:t>
            </a:r>
            <a:endParaRPr sz="12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함초롬돋움"/>
              <a:cs typeface="함초롬돋움"/>
            </a:endParaRPr>
          </a:p>
          <a:p>
            <a:pPr marL="15240">
              <a:lnSpc>
                <a:spcPct val="100000"/>
              </a:lnSpc>
            </a:pPr>
            <a:r>
              <a:rPr sz="1400" b="1" spc="20" dirty="0">
                <a:latin typeface="Noto Sans KR Black"/>
                <a:cs typeface="Noto Sans KR Black"/>
              </a:rPr>
              <a:t>2차심사</a:t>
            </a:r>
            <a:r>
              <a:rPr sz="1400" b="1" spc="35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보완기간</a:t>
            </a:r>
            <a:endParaRPr sz="14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</a:pPr>
            <a:endParaRPr sz="1300">
              <a:latin typeface="Noto Sans KR Black"/>
              <a:cs typeface="Noto Sans KR Black"/>
            </a:endParaRPr>
          </a:p>
          <a:p>
            <a:pPr marL="12700">
              <a:lnSpc>
                <a:spcPct val="100000"/>
              </a:lnSpc>
            </a:pPr>
            <a:r>
              <a:rPr sz="1200" spc="15" dirty="0">
                <a:latin typeface="함초롬돋움"/>
                <a:cs typeface="함초롬돋움"/>
              </a:rPr>
              <a:t>1차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심사에서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불합격후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최대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5" dirty="0">
                <a:latin typeface="함초롬돋움"/>
                <a:cs typeface="함초롬돋움"/>
              </a:rPr>
              <a:t>10일(영업일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5" dirty="0">
                <a:latin typeface="함초롬돋움"/>
                <a:cs typeface="함초롬돋움"/>
              </a:rPr>
              <a:t>기준)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15" dirty="0">
                <a:latin typeface="함초롬돋움"/>
                <a:cs typeface="함초롬돋움"/>
              </a:rPr>
              <a:t>이내.</a:t>
            </a:r>
            <a:endParaRPr sz="12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200" spc="5" dirty="0">
                <a:latin typeface="함초롬돋움"/>
                <a:cs typeface="함초롬돋움"/>
              </a:rPr>
              <a:t>단,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시스템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운영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특성으로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인해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반영이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늦어지는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경우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최대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5" dirty="0">
                <a:latin typeface="함초롬돋움"/>
                <a:cs typeface="함초롬돋움"/>
              </a:rPr>
              <a:t>30일까지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연장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할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20" dirty="0">
                <a:latin typeface="함초롬돋움"/>
                <a:cs typeface="함초롬돋움"/>
              </a:rPr>
              <a:t>수있다.</a:t>
            </a:r>
            <a:endParaRPr sz="12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함초롬돋움"/>
              <a:cs typeface="함초롬돋움"/>
            </a:endParaRPr>
          </a:p>
          <a:p>
            <a:pPr marL="15240">
              <a:lnSpc>
                <a:spcPct val="100000"/>
              </a:lnSpc>
            </a:pPr>
            <a:r>
              <a:rPr sz="1400" b="1" spc="25" dirty="0">
                <a:latin typeface="Noto Sans KR Black"/>
                <a:cs typeface="Noto Sans KR Black"/>
              </a:rPr>
              <a:t>2차심사시</a:t>
            </a:r>
            <a:r>
              <a:rPr sz="1400" b="1" spc="45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페이지</a:t>
            </a:r>
            <a:r>
              <a:rPr sz="1400" b="1" spc="45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변경심사</a:t>
            </a:r>
            <a:endParaRPr sz="1400">
              <a:latin typeface="Noto Sans KR Black"/>
              <a:cs typeface="Noto Sans KR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Noto Sans KR Black"/>
              <a:cs typeface="Noto Sans KR Black"/>
            </a:endParaRPr>
          </a:p>
          <a:p>
            <a:pPr marL="12700" marR="5080">
              <a:lnSpc>
                <a:spcPct val="102499"/>
              </a:lnSpc>
            </a:pPr>
            <a:r>
              <a:rPr sz="1200" spc="15" dirty="0">
                <a:latin typeface="함초롬돋움"/>
                <a:cs typeface="함초롬돋움"/>
              </a:rPr>
              <a:t>1차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심사에서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정한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샘플링의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최소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135" dirty="0">
                <a:latin typeface="함초롬돋움"/>
                <a:cs typeface="함초롬돋움"/>
              </a:rPr>
              <a:t>20%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이상의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페이지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또는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콘텐츠를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신규로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선정하여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심사한 </a:t>
            </a:r>
            <a:r>
              <a:rPr sz="1200" spc="-345" dirty="0">
                <a:latin typeface="함초롬돋움"/>
                <a:cs typeface="함초롬돋움"/>
              </a:rPr>
              <a:t> </a:t>
            </a:r>
            <a:r>
              <a:rPr sz="1200" dirty="0">
                <a:latin typeface="함초롬돋움"/>
                <a:cs typeface="함초롬돋움"/>
              </a:rPr>
              <a:t>다.</a:t>
            </a:r>
            <a:endParaRPr sz="1200">
              <a:latin typeface="함초롬돋움"/>
              <a:cs typeface="함초롬돋움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82625" y="2051430"/>
          <a:ext cx="6113780" cy="836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13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892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각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항목별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공통오류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와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과락없이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135" dirty="0">
                          <a:latin typeface="함초롬돋움"/>
                          <a:cs typeface="함초롬돋움"/>
                        </a:rPr>
                        <a:t>95%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이상시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합격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892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신규심사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(심사팀장</a:t>
                      </a:r>
                      <a:r>
                        <a:rPr sz="12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5" dirty="0">
                          <a:latin typeface="함초롬돋움"/>
                          <a:cs typeface="함초롬돋움"/>
                        </a:rPr>
                        <a:t>1명을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포함한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전문가심사원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30" dirty="0">
                          <a:latin typeface="함초롬돋움"/>
                          <a:cs typeface="함초롬돋움"/>
                        </a:rPr>
                        <a:t>3명)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891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갱신심사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(심사팀장</a:t>
                      </a:r>
                      <a:r>
                        <a:rPr sz="12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5" dirty="0">
                          <a:latin typeface="함초롬돋움"/>
                          <a:cs typeface="함초롬돋움"/>
                        </a:rPr>
                        <a:t>1명을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포함한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전문가심사원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30" dirty="0">
                          <a:latin typeface="함초롬돋움"/>
                          <a:cs typeface="함초롬돋움"/>
                        </a:rPr>
                        <a:t>1명)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682625" y="3348354"/>
          <a:ext cx="6113780" cy="809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13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129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과업별</a:t>
                      </a:r>
                      <a:r>
                        <a:rPr sz="12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5" dirty="0">
                          <a:latin typeface="함초롬돋움"/>
                          <a:cs typeface="함초롬돋움"/>
                        </a:rPr>
                        <a:t>15분이내</a:t>
                      </a:r>
                      <a:r>
                        <a:rPr sz="12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120" dirty="0">
                          <a:latin typeface="함초롬돋움"/>
                          <a:cs typeface="함초롬돋움"/>
                        </a:rPr>
                        <a:t>100%</a:t>
                      </a:r>
                      <a:r>
                        <a:rPr sz="12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과업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달성시</a:t>
                      </a:r>
                      <a:r>
                        <a:rPr sz="12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합격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747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신규심사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(심사팀장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5" dirty="0">
                          <a:latin typeface="함초롬돋움"/>
                          <a:cs typeface="함초롬돋움"/>
                        </a:rPr>
                        <a:t>1명을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포함한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사용자심사원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15" dirty="0">
                          <a:latin typeface="함초롬돋움"/>
                          <a:cs typeface="함초롬돋움"/>
                        </a:rPr>
                        <a:t>3명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5" dirty="0">
                          <a:latin typeface="함초롬돋움"/>
                          <a:cs typeface="함초롬돋움"/>
                        </a:rPr>
                        <a:t>(전맹,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15" dirty="0">
                          <a:latin typeface="함초롬돋움"/>
                          <a:cs typeface="함초롬돋움"/>
                        </a:rPr>
                        <a:t>저시력,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상지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또는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dirty="0">
                          <a:latin typeface="함초롬돋움"/>
                          <a:cs typeface="함초롬돋움"/>
                        </a:rPr>
                        <a:t>뇌병변))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748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갱신심사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(심사팀장</a:t>
                      </a:r>
                      <a:r>
                        <a:rPr sz="12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5" dirty="0">
                          <a:latin typeface="함초롬돋움"/>
                          <a:cs typeface="함초롬돋움"/>
                        </a:rPr>
                        <a:t>1명을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포함한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사용자심사원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15" dirty="0">
                          <a:latin typeface="함초롬돋움"/>
                          <a:cs typeface="함초롬돋움"/>
                        </a:rPr>
                        <a:t>1명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5" dirty="0">
                          <a:latin typeface="함초롬돋움"/>
                          <a:cs typeface="함초롬돋움"/>
                        </a:rPr>
                        <a:t>(전맹,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상지</a:t>
                      </a:r>
                      <a:r>
                        <a:rPr sz="12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또는</a:t>
                      </a:r>
                      <a:r>
                        <a:rPr sz="12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dirty="0">
                          <a:latin typeface="함초롬돋움"/>
                          <a:cs typeface="함초롬돋움"/>
                        </a:rPr>
                        <a:t>뇌병변))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23.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20" dirty="0">
                <a:latin typeface="함초롬돋움"/>
                <a:cs typeface="함초롬돋움"/>
              </a:rPr>
              <a:t>(레이블과</a:t>
            </a:r>
            <a:r>
              <a:rPr sz="1000" spc="5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네임)</a:t>
            </a:r>
            <a:r>
              <a:rPr sz="1000" spc="3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이미지가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포함된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레이블이</a:t>
            </a:r>
            <a:r>
              <a:rPr sz="1000" spc="7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사용자</a:t>
            </a:r>
            <a:r>
              <a:rPr sz="1000" spc="33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인터페이스</a:t>
            </a:r>
            <a:r>
              <a:rPr sz="1000" spc="3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구성요소는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네임에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표시되는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해당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23-1.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시각적으로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보이는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텍스트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레이블(label)에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대한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접근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가능한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네임(name)을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포함하지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6.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관리(제3자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동의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566" y="3982427"/>
            <a:ext cx="5116056" cy="2283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5850" y="5022415"/>
            <a:ext cx="3061887" cy="72896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01725" y="3355225"/>
            <a:ext cx="5794375" cy="2568575"/>
            <a:chOff x="901725" y="3355225"/>
            <a:chExt cx="5794375" cy="25685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8607" y="4935207"/>
              <a:ext cx="1995777" cy="8879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01725" y="3356749"/>
              <a:ext cx="5794375" cy="2565400"/>
            </a:xfrm>
            <a:custGeom>
              <a:avLst/>
              <a:gdLst/>
              <a:ahLst/>
              <a:cxnLst/>
              <a:rect l="l" t="t" r="r" b="b"/>
              <a:pathLst>
                <a:path w="5794375" h="2565400">
                  <a:moveTo>
                    <a:pt x="5792660" y="0"/>
                  </a:moveTo>
                  <a:lnTo>
                    <a:pt x="5792660" y="2565133"/>
                  </a:lnTo>
                </a:path>
                <a:path w="5794375" h="2565400">
                  <a:moveTo>
                    <a:pt x="1524" y="0"/>
                  </a:moveTo>
                  <a:lnTo>
                    <a:pt x="1524" y="2565133"/>
                  </a:lnTo>
                </a:path>
                <a:path w="5794375" h="2565400">
                  <a:moveTo>
                    <a:pt x="0" y="0"/>
                  </a:moveTo>
                  <a:lnTo>
                    <a:pt x="5794171" y="0"/>
                  </a:lnTo>
                </a:path>
                <a:path w="5794375" h="2565400">
                  <a:moveTo>
                    <a:pt x="0" y="2565133"/>
                  </a:moveTo>
                  <a:lnTo>
                    <a:pt x="5794171" y="2565133"/>
                  </a:lnTo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357" y="6368933"/>
            <a:ext cx="52590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보이는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다수의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개별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구분가능한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상세한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5" dirty="0">
                <a:latin typeface="함초롬돋움"/>
                <a:cs typeface="함초롬돋움"/>
              </a:rPr>
              <a:t>네임(name)을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370776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3.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(표의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구성)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표는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이해하기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쉽게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구성해야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3-2.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제목과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요약정보가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불충분하거나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적절하게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7.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조회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 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전송요구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내역조회(전체)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9.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금융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제3자제공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내역조회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0725" y="3370590"/>
            <a:ext cx="4769078" cy="25588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09058"/>
            <a:ext cx="551815" cy="130175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750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26295"/>
            <a:ext cx="5794375" cy="2786380"/>
          </a:xfrm>
          <a:custGeom>
            <a:avLst/>
            <a:gdLst/>
            <a:ahLst/>
            <a:cxnLst/>
            <a:rect l="l" t="t" r="r" b="b"/>
            <a:pathLst>
              <a:path w="5794375" h="2786379">
                <a:moveTo>
                  <a:pt x="1524" y="0"/>
                </a:moveTo>
                <a:lnTo>
                  <a:pt x="1524" y="2785872"/>
                </a:lnTo>
              </a:path>
              <a:path w="5794375" h="2786379">
                <a:moveTo>
                  <a:pt x="5792660" y="0"/>
                </a:moveTo>
                <a:lnTo>
                  <a:pt x="5792660" y="2785872"/>
                </a:lnTo>
              </a:path>
              <a:path w="5794375" h="2786379">
                <a:moveTo>
                  <a:pt x="0" y="0"/>
                </a:moveTo>
                <a:lnTo>
                  <a:pt x="5794171" y="0"/>
                </a:lnTo>
              </a:path>
              <a:path w="5794375" h="2786379">
                <a:moveTo>
                  <a:pt x="0" y="2785872"/>
                </a:moveTo>
                <a:lnTo>
                  <a:pt x="5794171" y="2785872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188290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508380"/>
            <a:ext cx="5490845" cy="6343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15" dirty="0">
                <a:latin typeface="함초롬돋움"/>
                <a:cs typeface="함초롬돋움"/>
              </a:rPr>
              <a:t>&lt;caption&gt;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표의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내용에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맞게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 marR="5080">
              <a:lnSpc>
                <a:spcPts val="1610"/>
              </a:lnSpc>
              <a:spcBef>
                <a:spcPts val="80"/>
              </a:spcBef>
            </a:pPr>
            <a:r>
              <a:rPr sz="1000" spc="-10" dirty="0">
                <a:latin typeface="함초롬돋움"/>
                <a:cs typeface="함초롬돋움"/>
              </a:rPr>
              <a:t>*전송요구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내역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5" dirty="0">
                <a:latin typeface="함초롬돋움"/>
                <a:cs typeface="함초롬돋움"/>
              </a:rPr>
              <a:t>-</a:t>
            </a:r>
            <a:r>
              <a:rPr sz="1000" spc="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전체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분야,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정보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수신기관,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서비스(묶음정보),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정보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전송기관,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전송요구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항목,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전송요구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시작일,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전송요구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종료일,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상태,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제3자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제공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동의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여부,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철회신청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제공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0179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4.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20" dirty="0">
                <a:latin typeface="함초롬돋움"/>
                <a:cs typeface="함초롬돋움"/>
              </a:rPr>
              <a:t>(콘텐츠의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선형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구조)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논리적인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순서로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4-1.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콘텐츠의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순서를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논리적으로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전후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맥락을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7.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조회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 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전송요구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내역조회(전체)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9.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금융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제3자제공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내역조회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9798" y="3421548"/>
            <a:ext cx="5074117" cy="28813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49669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2981325"/>
          </a:xfrm>
          <a:custGeom>
            <a:avLst/>
            <a:gdLst/>
            <a:ahLst/>
            <a:cxnLst/>
            <a:rect l="l" t="t" r="r" b="b"/>
            <a:pathLst>
              <a:path w="5794375" h="2981325">
                <a:moveTo>
                  <a:pt x="1524" y="0"/>
                </a:moveTo>
                <a:lnTo>
                  <a:pt x="1524" y="2980728"/>
                </a:lnTo>
              </a:path>
              <a:path w="5794375" h="2981325">
                <a:moveTo>
                  <a:pt x="5792660" y="0"/>
                </a:moveTo>
                <a:lnTo>
                  <a:pt x="5792660" y="2980728"/>
                </a:lnTo>
              </a:path>
              <a:path w="5794375" h="2981325">
                <a:moveTo>
                  <a:pt x="0" y="0"/>
                </a:moveTo>
                <a:lnTo>
                  <a:pt x="5794171" y="0"/>
                </a:lnTo>
              </a:path>
              <a:path w="5794375" h="2981325">
                <a:moveTo>
                  <a:pt x="0" y="2980728"/>
                </a:moveTo>
                <a:lnTo>
                  <a:pt x="5794171" y="2980728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413601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784531"/>
            <a:ext cx="538734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latin typeface="함초롬돋움"/>
                <a:cs typeface="함초롬돋움"/>
              </a:rPr>
              <a:t>화살표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키로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탭제목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이동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탭내용도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같이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변경되므로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현재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선택된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탭에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65" dirty="0">
                <a:latin typeface="함초롬돋움"/>
                <a:cs typeface="함초롬돋움"/>
              </a:rPr>
              <a:t>‘선택됨’을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27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720590" cy="1290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6.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(색에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무관한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인식)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관계없이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5" dirty="0">
                <a:latin typeface="함초롬돋움"/>
                <a:cs typeface="함초롬돋움"/>
              </a:rPr>
              <a:t>6-1.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색상만으로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구분하거나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인식하도록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제공된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콘텐츠(그래프,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차트,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지도,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필수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입력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항목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등)를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900" spc="5" dirty="0">
                <a:latin typeface="함초롬돋움"/>
                <a:cs typeface="함초롬돋움"/>
              </a:rPr>
              <a:t>6-2.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활성/비활성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상태를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색으로만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구분하는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489009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7.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조회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 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전송요구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내역조회(전체)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3083483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3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9.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금융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제3자제공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내역조회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308578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6156" y="4241228"/>
            <a:ext cx="5238216" cy="15253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204866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722103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363360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683447"/>
            <a:ext cx="572516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34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색상만으로</a:t>
            </a:r>
            <a:r>
              <a:rPr sz="1000" spc="-35" dirty="0">
                <a:latin typeface="함초롬돋움"/>
                <a:cs typeface="함초롬돋움"/>
              </a:rPr>
              <a:t> 내용을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분별하도록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제공된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-35" dirty="0">
                <a:latin typeface="함초롬돋움"/>
                <a:cs typeface="함초롬돋움"/>
              </a:rPr>
              <a:t> 색맹이나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색약을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사용자는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구분이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어렵기 </a:t>
            </a:r>
            <a:r>
              <a:rPr sz="1000" spc="-35" dirty="0">
                <a:latin typeface="함초롬돋움"/>
                <a:cs typeface="함초롬돋움"/>
              </a:rPr>
              <a:t> 때문에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색상뿐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만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아니라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무늬와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같은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패턴, </a:t>
            </a:r>
            <a:r>
              <a:rPr sz="1000" spc="-40" dirty="0">
                <a:latin typeface="함초롬돋움"/>
                <a:cs typeface="함초롬돋움"/>
              </a:rPr>
              <a:t>외곽선이나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주변정보를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이용해서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정보를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인식할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있도 </a:t>
            </a:r>
            <a:r>
              <a:rPr sz="1000" spc="-35" dirty="0">
                <a:latin typeface="함초롬돋움"/>
                <a:cs typeface="함초롬돋움"/>
              </a:rPr>
              <a:t> 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28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720590" cy="110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6.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(색에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무관한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인식)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관계없이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5" dirty="0">
                <a:latin typeface="함초롬돋움"/>
                <a:cs typeface="함초롬돋움"/>
              </a:rPr>
              <a:t>6-1.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색상만으로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구분하거나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인식하도록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제공된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콘텐츠(그래프,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차트,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지도,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필수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입력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항목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등)를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7.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조회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 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전송요구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내역조회(전체)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58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5715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7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8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9.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금융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제3자제공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내역조회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14.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자주묻는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질문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7607" y="4052256"/>
            <a:ext cx="4979649" cy="18030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159197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676434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317691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637777"/>
            <a:ext cx="5725160" cy="83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34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색상만으로</a:t>
            </a:r>
            <a:r>
              <a:rPr sz="1000" spc="-35" dirty="0">
                <a:latin typeface="함초롬돋움"/>
                <a:cs typeface="함초롬돋움"/>
              </a:rPr>
              <a:t> 내용을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분별하도록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제공된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-35" dirty="0">
                <a:latin typeface="함초롬돋움"/>
                <a:cs typeface="함초롬돋움"/>
              </a:rPr>
              <a:t> 색맹이나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색약을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사용자는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구분이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어렵기 </a:t>
            </a:r>
            <a:r>
              <a:rPr sz="1000" spc="-35" dirty="0">
                <a:latin typeface="함초롬돋움"/>
                <a:cs typeface="함초롬돋움"/>
              </a:rPr>
              <a:t> 때문에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색상뿐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만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아니라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무늬와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같은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패턴, </a:t>
            </a:r>
            <a:r>
              <a:rPr sz="1000" spc="-40" dirty="0">
                <a:latin typeface="함초롬돋움"/>
                <a:cs typeface="함초롬돋움"/>
              </a:rPr>
              <a:t>외곽선이나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주변정보를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이용해서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정보를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인식할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있도 </a:t>
            </a:r>
            <a:r>
              <a:rPr sz="1000" spc="-35" dirty="0">
                <a:latin typeface="함초롬돋움"/>
                <a:cs typeface="함초롬돋움"/>
              </a:rPr>
              <a:t> 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 algn="just">
              <a:lnSpc>
                <a:spcPct val="100000"/>
              </a:lnSpc>
              <a:spcBef>
                <a:spcPts val="390"/>
              </a:spcBef>
            </a:pPr>
            <a:r>
              <a:rPr sz="1000" spc="10" dirty="0">
                <a:latin typeface="함초롬돋움"/>
                <a:cs typeface="함초롬돋움"/>
              </a:rPr>
              <a:t>*반전</a:t>
            </a:r>
            <a:r>
              <a:rPr sz="1000" spc="140" dirty="0">
                <a:latin typeface="함초롬돋움"/>
                <a:cs typeface="함초롬돋움"/>
              </a:rPr>
              <a:t> </a:t>
            </a:r>
            <a:r>
              <a:rPr sz="1000" spc="55" dirty="0">
                <a:latin typeface="함초롬돋움"/>
                <a:cs typeface="함초롬돋움"/>
              </a:rPr>
              <a:t>X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29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726430" cy="110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5" dirty="0">
                <a:latin typeface="함초롬돋움"/>
                <a:cs typeface="함초롬돋움"/>
              </a:rPr>
              <a:t>(텍스트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명도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대비)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간의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명도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대비는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25" dirty="0">
                <a:latin typeface="함초롬돋움"/>
                <a:cs typeface="함초롬돋움"/>
              </a:rPr>
              <a:t>4.5대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50" dirty="0">
                <a:latin typeface="함초롬돋움"/>
                <a:cs typeface="함초롬돋움"/>
              </a:rPr>
              <a:t>1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이상이어야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5" dirty="0">
                <a:latin typeface="함초롬돋움"/>
                <a:cs typeface="함초롬돋움"/>
              </a:rPr>
              <a:t>8-3.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이미지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텍스트가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폰트  </a:t>
            </a:r>
            <a:r>
              <a:rPr sz="900" spc="-30" dirty="0">
                <a:latin typeface="함초롬돋움"/>
                <a:cs typeface="함초롬돋움"/>
              </a:rPr>
              <a:t>종류와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상관없이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14pt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크기에  </a:t>
            </a:r>
            <a:r>
              <a:rPr sz="900" spc="-30" dirty="0">
                <a:latin typeface="함초롬돋움"/>
                <a:cs typeface="함초롬돋움"/>
              </a:rPr>
              <a:t>해당하는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18.66px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미만일</a:t>
            </a:r>
            <a:r>
              <a:rPr sz="900" spc="-1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때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30" dirty="0">
                <a:latin typeface="함초롬돋움"/>
                <a:cs typeface="함초롬돋움"/>
              </a:rPr>
              <a:t>4.5:1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이상을</a:t>
            </a:r>
            <a:r>
              <a:rPr sz="900" spc="2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만족하지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경우,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18.66px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이상일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때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25" dirty="0">
                <a:latin typeface="함초롬돋움"/>
                <a:cs typeface="함초롬돋움"/>
              </a:rPr>
              <a:t>3:1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이상을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만족하지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경우(굵은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14pt</a:t>
            </a:r>
            <a:r>
              <a:rPr sz="900" spc="18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기준은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적용하지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않음)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7.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조회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 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전송요구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내역조회(전체)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9.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금융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제3자제공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내역조회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6156" y="4058539"/>
            <a:ext cx="5238216" cy="15253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022176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539426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18068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500767"/>
            <a:ext cx="455104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간의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명도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대비는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5" dirty="0">
                <a:latin typeface="함초롬돋움"/>
                <a:cs typeface="함초롬돋움"/>
              </a:rPr>
              <a:t>4.5:1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이상으로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하며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40" dirty="0">
                <a:latin typeface="함초롬돋움"/>
                <a:cs typeface="함초롬돋움"/>
              </a:rPr>
              <a:t>화면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확대가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가능하도록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구현한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3:1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이상일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준수한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것으로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인정함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8180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(제목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페이지,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프레임,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블록에는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제목을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18-2.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페이지에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제목을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적절하게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7.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조회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 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전송요구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내역조회(전체)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https://mydata.privacy.go.kr/mbr/trsm/transmission-demand-guide-info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9.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금융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제3자제공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내역조회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63698" y="3356749"/>
            <a:ext cx="4737100" cy="4493260"/>
            <a:chOff x="1663698" y="3356749"/>
            <a:chExt cx="4737100" cy="44932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0136" y="3356749"/>
              <a:ext cx="4650270" cy="27003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698" y="6158126"/>
              <a:ext cx="4352858" cy="16916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4839499"/>
            <a:ext cx="551815" cy="304165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4526280"/>
          </a:xfrm>
          <a:custGeom>
            <a:avLst/>
            <a:gdLst/>
            <a:ahLst/>
            <a:cxnLst/>
            <a:rect l="l" t="t" r="r" b="b"/>
            <a:pathLst>
              <a:path w="5794375" h="4526280">
                <a:moveTo>
                  <a:pt x="1524" y="0"/>
                </a:moveTo>
                <a:lnTo>
                  <a:pt x="1524" y="4525899"/>
                </a:lnTo>
              </a:path>
              <a:path w="5794375" h="4526280">
                <a:moveTo>
                  <a:pt x="5792660" y="0"/>
                </a:moveTo>
                <a:lnTo>
                  <a:pt x="5792660" y="4525899"/>
                </a:lnTo>
              </a:path>
              <a:path w="5794375" h="4526280">
                <a:moveTo>
                  <a:pt x="0" y="0"/>
                </a:moveTo>
                <a:lnTo>
                  <a:pt x="5794171" y="0"/>
                </a:lnTo>
              </a:path>
              <a:path w="5794375" h="4526280">
                <a:moveTo>
                  <a:pt x="0" y="4525899"/>
                </a:moveTo>
                <a:lnTo>
                  <a:pt x="5794171" y="4525899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7958759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8277335"/>
            <a:ext cx="3453129" cy="6362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35" dirty="0">
                <a:latin typeface="함초롬돋움"/>
                <a:cs typeface="함초롬돋움"/>
              </a:rPr>
              <a:t>페이지의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내용에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맞는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세분화된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페이지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10" dirty="0">
                <a:latin typeface="함초롬돋움"/>
                <a:cs typeface="함초롬돋움"/>
              </a:rPr>
              <a:t>*탭의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제목까지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페이지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25" dirty="0">
                <a:latin typeface="함초롬돋움"/>
                <a:cs typeface="함초롬돋움"/>
              </a:rPr>
              <a:t>제공(초기값에도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10" dirty="0">
                <a:latin typeface="함초롬돋움"/>
                <a:cs typeface="함초롬돋움"/>
              </a:rPr>
              <a:t>*전송동의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내역조회(전체)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80" dirty="0">
                <a:latin typeface="함초롬돋움"/>
                <a:cs typeface="함초롬돋움"/>
              </a:rPr>
              <a:t>-&gt;</a:t>
            </a:r>
            <a:r>
              <a:rPr sz="1000" spc="-3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전송</a:t>
            </a:r>
            <a:r>
              <a:rPr sz="1000" b="1" u="sng" spc="-10" dirty="0">
                <a:uFill>
                  <a:solidFill>
                    <a:srgbClr val="000000"/>
                  </a:solidFill>
                </a:uFill>
                <a:latin typeface="Noto Sans KR Black"/>
                <a:cs typeface="Noto Sans KR Black"/>
              </a:rPr>
              <a:t>요구</a:t>
            </a:r>
            <a:r>
              <a:rPr sz="1000" b="1" spc="265" dirty="0">
                <a:latin typeface="Noto Sans KR Black"/>
                <a:cs typeface="Noto Sans KR Black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내역조회(전체)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31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0179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4.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20" dirty="0">
                <a:latin typeface="함초롬돋움"/>
                <a:cs typeface="함초롬돋움"/>
              </a:rPr>
              <a:t>(콘텐츠의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선형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구조)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논리적인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순서로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4-1.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콘텐츠의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순서를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논리적으로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전후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맥락을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10.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전체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https://mydata.privacy.go.kr/mbr/ctlg/ctlg-list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14.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자주묻는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질문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456156" y="3356749"/>
            <a:ext cx="5238750" cy="3897629"/>
            <a:chOff x="1456156" y="3356749"/>
            <a:chExt cx="5238750" cy="389762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156" y="3356749"/>
              <a:ext cx="5238216" cy="13964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3776" y="4989239"/>
              <a:ext cx="5117001" cy="226511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4839499"/>
            <a:ext cx="551815" cy="244792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3932554"/>
          </a:xfrm>
          <a:custGeom>
            <a:avLst/>
            <a:gdLst/>
            <a:ahLst/>
            <a:cxnLst/>
            <a:rect l="l" t="t" r="r" b="b"/>
            <a:pathLst>
              <a:path w="5794375" h="3932554">
                <a:moveTo>
                  <a:pt x="5792660" y="0"/>
                </a:moveTo>
                <a:lnTo>
                  <a:pt x="5792660" y="3932186"/>
                </a:lnTo>
              </a:path>
              <a:path w="5794375" h="3932554">
                <a:moveTo>
                  <a:pt x="1524" y="0"/>
                </a:moveTo>
                <a:lnTo>
                  <a:pt x="1524" y="3932186"/>
                </a:lnTo>
              </a:path>
              <a:path w="5794375" h="3932554">
                <a:moveTo>
                  <a:pt x="0" y="0"/>
                </a:moveTo>
                <a:lnTo>
                  <a:pt x="5794171" y="0"/>
                </a:lnTo>
              </a:path>
              <a:path w="5794375" h="3932554">
                <a:moveTo>
                  <a:pt x="0" y="3932186"/>
                </a:moveTo>
                <a:lnTo>
                  <a:pt x="5794171" y="3932186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7365060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7737514"/>
            <a:ext cx="228028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현재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선택된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탭에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65" dirty="0">
                <a:latin typeface="함초롬돋움"/>
                <a:cs typeface="함초롬돋움"/>
              </a:rPr>
              <a:t>‘선택됨’을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45" dirty="0">
                <a:latin typeface="함초롬돋움"/>
                <a:cs typeface="함초롬돋움"/>
              </a:rPr>
              <a:t>제공해야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6783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6.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(색에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무관한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인식)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관계없이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6-2.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활성/비활성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상태를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색으로만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구분하는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10.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전체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https://mydata.privacy.go.kr/mbr/ctlg/ctlg-list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726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8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12.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공지사항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ts val="108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14.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자주묻는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질문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17.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자료실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7360" y="3855634"/>
            <a:ext cx="4769462" cy="21745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113528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630764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272021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642954"/>
            <a:ext cx="277685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0" dirty="0">
                <a:latin typeface="함초롬돋움"/>
                <a:cs typeface="함초롬돋움"/>
              </a:rPr>
              <a:t>활성/비활성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상태를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색으로만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구분하지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않아야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44512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5" dirty="0">
                <a:latin typeface="함초롬돋움"/>
                <a:cs typeface="함초롬돋움"/>
              </a:rPr>
              <a:t>(텍스트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명도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대비)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간의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명도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대비는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25" dirty="0">
                <a:latin typeface="함초롬돋움"/>
                <a:cs typeface="함초롬돋움"/>
              </a:rPr>
              <a:t>4.5대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50" dirty="0">
                <a:latin typeface="함초롬돋움"/>
                <a:cs typeface="함초롬돋움"/>
              </a:rPr>
              <a:t>1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이상이어야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8-1.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보통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15" dirty="0">
                <a:latin typeface="함초롬돋움"/>
                <a:cs typeface="함초롬돋움"/>
              </a:rPr>
              <a:t>크기(18pt</a:t>
            </a:r>
            <a:r>
              <a:rPr sz="900" spc="18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미만,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굵은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35" dirty="0">
                <a:latin typeface="함초롬돋움"/>
                <a:cs typeface="함초롬돋움"/>
              </a:rPr>
              <a:t>14pt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미만)의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일반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15" dirty="0">
                <a:latin typeface="함초롬돋움"/>
                <a:cs typeface="함초롬돋움"/>
              </a:rPr>
              <a:t>4.5:1을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만족하지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10.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전체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https://mydata.privacy.go.kr/mbr/ctlg/ctlg-list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726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8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12.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공지사항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ts val="108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14.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자주묻는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질문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17.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자료실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7360" y="3855634"/>
            <a:ext cx="4769462" cy="21836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113528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630764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272021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592107"/>
            <a:ext cx="455104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간의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명도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대비는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5" dirty="0">
                <a:latin typeface="함초롬돋움"/>
                <a:cs typeface="함초롬돋움"/>
              </a:rPr>
              <a:t>4.5:1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이상으로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하며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40" dirty="0">
                <a:latin typeface="함초롬돋움"/>
                <a:cs typeface="함초롬돋움"/>
              </a:rPr>
              <a:t>화면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확대가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가능하도록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구현한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3:1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이상일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준수한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것으로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인정함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57" y="286511"/>
            <a:ext cx="617186" cy="2118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9010" y="320097"/>
            <a:ext cx="519657" cy="36113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4944" y="1203908"/>
            <a:ext cx="6109970" cy="443865"/>
            <a:chOff x="694944" y="1203908"/>
            <a:chExt cx="6109970" cy="443865"/>
          </a:xfrm>
        </p:grpSpPr>
        <p:sp>
          <p:nvSpPr>
            <p:cNvPr id="5" name="object 5"/>
            <p:cNvSpPr/>
            <p:nvPr/>
          </p:nvSpPr>
          <p:spPr>
            <a:xfrm>
              <a:off x="694944" y="1203908"/>
              <a:ext cx="5749925" cy="443865"/>
            </a:xfrm>
            <a:custGeom>
              <a:avLst/>
              <a:gdLst/>
              <a:ahLst/>
              <a:cxnLst/>
              <a:rect l="l" t="t" r="r" b="b"/>
              <a:pathLst>
                <a:path w="5749925" h="443864">
                  <a:moveTo>
                    <a:pt x="5749798" y="0"/>
                  </a:moveTo>
                  <a:lnTo>
                    <a:pt x="0" y="0"/>
                  </a:lnTo>
                  <a:lnTo>
                    <a:pt x="0" y="443788"/>
                  </a:lnTo>
                  <a:lnTo>
                    <a:pt x="5749798" y="443788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43217" y="1203908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4">
                  <a:moveTo>
                    <a:pt x="361188" y="0"/>
                  </a:moveTo>
                  <a:lnTo>
                    <a:pt x="0" y="0"/>
                  </a:lnTo>
                  <a:lnTo>
                    <a:pt x="0" y="443788"/>
                  </a:lnTo>
                  <a:lnTo>
                    <a:pt x="361188" y="443788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EBD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2625" y="1860930"/>
          <a:ext cx="6113778" cy="2033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사이트명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마이데이터 지원</a:t>
                      </a:r>
                      <a:r>
                        <a:rPr sz="12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플랫폼 일반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5" dirty="0">
                          <a:latin typeface="함초롬돋움"/>
                          <a:cs typeface="함초롬돋움"/>
                        </a:rPr>
                        <a:t>URL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50" spc="-25" dirty="0">
                          <a:latin typeface="함초롬돋움"/>
                          <a:cs typeface="함초롬돋움"/>
                        </a:rPr>
                        <a:t>규모/심사페이지/비고</a:t>
                      </a:r>
                      <a:endParaRPr sz="1050">
                        <a:latin typeface="함초롬돋움"/>
                        <a:cs typeface="함초롬돋움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405"/>
                        </a:spcBef>
                        <a:tabLst>
                          <a:tab pos="591185" algn="l"/>
                          <a:tab pos="1594485" algn="l"/>
                          <a:tab pos="1827530" algn="l"/>
                        </a:tabLst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특수	</a:t>
                      </a:r>
                      <a:r>
                        <a:rPr sz="1200" dirty="0">
                          <a:latin typeface="함초롬돋움"/>
                          <a:cs typeface="함초롬돋움"/>
                        </a:rPr>
                        <a:t>/</a:t>
                      </a:r>
                      <a:r>
                        <a:rPr sz="1200" spc="4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800" spc="7" baseline="2314" dirty="0">
                          <a:latin typeface="함초롬돋움"/>
                          <a:cs typeface="함초롬돋움"/>
                        </a:rPr>
                        <a:t>25Page	</a:t>
                      </a:r>
                      <a:r>
                        <a:rPr sz="1200" dirty="0">
                          <a:latin typeface="함초롬돋움"/>
                          <a:cs typeface="함초롬돋움"/>
                        </a:rPr>
                        <a:t>/	</a:t>
                      </a:r>
                      <a:r>
                        <a:rPr sz="1800" spc="-60" baseline="2314" dirty="0">
                          <a:latin typeface="함초롬돋움"/>
                          <a:cs typeface="함초롬돋움"/>
                        </a:rPr>
                        <a:t>현장심사</a:t>
                      </a:r>
                      <a:endParaRPr sz="1800" baseline="2314">
                        <a:latin typeface="함초롬돋움"/>
                        <a:cs typeface="함초롬돋움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심사기간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60" dirty="0">
                          <a:latin typeface="함초롬돋움"/>
                          <a:cs typeface="함초롬돋움"/>
                        </a:rPr>
                        <a:t>2025.02.25~2025.03.07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구분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신규심사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397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최종결과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b="1" spc="30" dirty="0">
                          <a:solidFill>
                            <a:srgbClr val="528DD4"/>
                          </a:solidFill>
                          <a:latin typeface="Noto Sans KR Black"/>
                          <a:cs typeface="Noto Sans KR Black"/>
                        </a:rPr>
                        <a:t>부적합</a:t>
                      </a:r>
                      <a:endParaRPr sz="1400">
                        <a:latin typeface="Noto Sans KR Black"/>
                        <a:cs typeface="Noto Sans KR Black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694944" y="4342510"/>
            <a:ext cx="6109970" cy="443865"/>
            <a:chOff x="694944" y="4342510"/>
            <a:chExt cx="6109970" cy="443865"/>
          </a:xfrm>
        </p:grpSpPr>
        <p:sp>
          <p:nvSpPr>
            <p:cNvPr id="9" name="object 9"/>
            <p:cNvSpPr/>
            <p:nvPr/>
          </p:nvSpPr>
          <p:spPr>
            <a:xfrm>
              <a:off x="694944" y="4342510"/>
              <a:ext cx="5749925" cy="443865"/>
            </a:xfrm>
            <a:custGeom>
              <a:avLst/>
              <a:gdLst/>
              <a:ahLst/>
              <a:cxnLst/>
              <a:rect l="l" t="t" r="r" b="b"/>
              <a:pathLst>
                <a:path w="5749925" h="443864">
                  <a:moveTo>
                    <a:pt x="5749798" y="0"/>
                  </a:moveTo>
                  <a:lnTo>
                    <a:pt x="0" y="0"/>
                  </a:lnTo>
                  <a:lnTo>
                    <a:pt x="0" y="443484"/>
                  </a:lnTo>
                  <a:lnTo>
                    <a:pt x="5749798" y="443484"/>
                  </a:lnTo>
                  <a:lnTo>
                    <a:pt x="5749798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43217" y="4342510"/>
              <a:ext cx="361315" cy="443865"/>
            </a:xfrm>
            <a:custGeom>
              <a:avLst/>
              <a:gdLst/>
              <a:ahLst/>
              <a:cxnLst/>
              <a:rect l="l" t="t" r="r" b="b"/>
              <a:pathLst>
                <a:path w="361315" h="443864">
                  <a:moveTo>
                    <a:pt x="361188" y="0"/>
                  </a:moveTo>
                  <a:lnTo>
                    <a:pt x="0" y="0"/>
                  </a:lnTo>
                  <a:lnTo>
                    <a:pt x="0" y="443484"/>
                  </a:lnTo>
                  <a:lnTo>
                    <a:pt x="361188" y="443484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82625" y="5028310"/>
          <a:ext cx="6113143" cy="1524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9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5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056">
                <a:tc>
                  <a:txBody>
                    <a:bodyPr/>
                    <a:lstStyle/>
                    <a:p>
                      <a:pPr marL="30480" algn="ctr">
                        <a:lnSpc>
                          <a:spcPts val="1345"/>
                        </a:lnSpc>
                      </a:pPr>
                      <a:r>
                        <a:rPr sz="1200" b="1" dirty="0">
                          <a:solidFill>
                            <a:srgbClr val="808080"/>
                          </a:solidFill>
                          <a:latin typeface="Noto Sans KR Black"/>
                          <a:cs typeface="Noto Sans KR Black"/>
                        </a:rPr>
                        <a:t>전문가심사</a:t>
                      </a:r>
                      <a:endParaRPr sz="1200">
                        <a:latin typeface="Noto Sans KR Black"/>
                        <a:cs typeface="Noto Sans KR Black"/>
                      </a:endParaRPr>
                    </a:p>
                  </a:txBody>
                  <a:tcPr marL="0" marR="0" marT="0" marB="0"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14"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팀장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8FB9C3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20" dirty="0">
                          <a:latin typeface="함초롬돋움"/>
                          <a:cs typeface="함초롬돋움"/>
                        </a:rPr>
                        <a:t>TA-006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3825" marB="0">
                    <a:lnR w="12700">
                      <a:solidFill>
                        <a:srgbClr val="808080"/>
                      </a:solidFill>
                      <a:prstDash val="solid"/>
                    </a:lnR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심사자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114300" marB="0"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ACCDD2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20" dirty="0">
                          <a:latin typeface="함초롬돋움"/>
                          <a:cs typeface="함초롬돋움"/>
                        </a:rPr>
                        <a:t>TA-005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3825" marB="0"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20" dirty="0">
                          <a:latin typeface="함초롬돋움"/>
                          <a:cs typeface="함초롬돋움"/>
                        </a:rPr>
                        <a:t>TA-015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3825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048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808080"/>
                          </a:solidFill>
                          <a:latin typeface="Noto Sans KR Black"/>
                          <a:cs typeface="Noto Sans KR Black"/>
                        </a:rPr>
                        <a:t>사용자심사</a:t>
                      </a:r>
                      <a:endParaRPr sz="1200">
                        <a:latin typeface="Noto Sans KR Black"/>
                        <a:cs typeface="Noto Sans KR Black"/>
                      </a:endParaRPr>
                    </a:p>
                  </a:txBody>
                  <a:tcPr marL="0" marR="0" marT="5080" marB="0"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팀장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8FB9C3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30" dirty="0">
                          <a:latin typeface="함초롬돋움"/>
                          <a:cs typeface="함초롬돋움"/>
                        </a:rPr>
                        <a:t>UA-001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3825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200" spc="-40" dirty="0">
                          <a:latin typeface="함초롬돋움"/>
                          <a:cs typeface="함초롬돋움"/>
                        </a:rPr>
                        <a:t>심사자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808080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ACCDD2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10" dirty="0">
                          <a:latin typeface="함초롬돋움"/>
                          <a:cs typeface="함초롬돋움"/>
                        </a:rPr>
                        <a:t>전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맹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UA</a:t>
                      </a:r>
                      <a:r>
                        <a:rPr sz="1100" spc="-5" dirty="0">
                          <a:latin typeface="함초롬돋움"/>
                          <a:cs typeface="함초롬돋움"/>
                        </a:rPr>
                        <a:t>-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005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3825" marB="0"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975"/>
                        </a:spcBef>
                        <a:tabLst>
                          <a:tab pos="1179830" algn="l"/>
                        </a:tabLst>
                      </a:pPr>
                      <a:r>
                        <a:rPr sz="1100" spc="-10" dirty="0">
                          <a:latin typeface="함초롬돋움"/>
                          <a:cs typeface="함초롬돋움"/>
                        </a:rPr>
                        <a:t>저시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력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UA</a:t>
                      </a:r>
                      <a:r>
                        <a:rPr sz="1100" spc="-5" dirty="0">
                          <a:latin typeface="함초롬돋움"/>
                          <a:cs typeface="함초롬돋움"/>
                        </a:rPr>
                        <a:t>-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010	</a:t>
                      </a:r>
                      <a:r>
                        <a:rPr sz="1100" spc="-10" dirty="0">
                          <a:latin typeface="함초롬돋움"/>
                          <a:cs typeface="함초롬돋움"/>
                        </a:rPr>
                        <a:t>뇌병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변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UA</a:t>
                      </a:r>
                      <a:r>
                        <a:rPr sz="1100" spc="-5" dirty="0">
                          <a:latin typeface="함초롬돋움"/>
                          <a:cs typeface="함초롬돋움"/>
                        </a:rPr>
                        <a:t>-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003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3825" marB="0"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06627" y="6986396"/>
            <a:ext cx="2058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0" dirty="0">
                <a:latin typeface="Noto Sans KR Black"/>
                <a:cs typeface="Noto Sans KR Black"/>
              </a:rPr>
              <a:t>기밀유지</a:t>
            </a:r>
            <a:r>
              <a:rPr sz="1200" b="1" spc="45" dirty="0">
                <a:latin typeface="Noto Sans KR Black"/>
                <a:cs typeface="Noto Sans KR Black"/>
              </a:rPr>
              <a:t> </a:t>
            </a:r>
            <a:r>
              <a:rPr sz="1200" b="1" spc="20" dirty="0">
                <a:latin typeface="Noto Sans KR Black"/>
                <a:cs typeface="Noto Sans KR Black"/>
              </a:rPr>
              <a:t>및</a:t>
            </a:r>
            <a:r>
              <a:rPr sz="1200" b="1" spc="50" dirty="0">
                <a:latin typeface="Noto Sans KR Black"/>
                <a:cs typeface="Noto Sans KR Black"/>
              </a:rPr>
              <a:t> </a:t>
            </a:r>
            <a:r>
              <a:rPr sz="1200" b="1" spc="20" dirty="0">
                <a:latin typeface="Noto Sans KR Black"/>
                <a:cs typeface="Noto Sans KR Black"/>
              </a:rPr>
              <a:t>이해상충</a:t>
            </a:r>
            <a:r>
              <a:rPr sz="1200" b="1" spc="50" dirty="0">
                <a:latin typeface="Noto Sans KR Black"/>
                <a:cs typeface="Noto Sans KR Black"/>
              </a:rPr>
              <a:t> </a:t>
            </a:r>
            <a:r>
              <a:rPr sz="1200" b="1" spc="20" dirty="0">
                <a:latin typeface="Noto Sans KR Black"/>
                <a:cs typeface="Noto Sans KR Black"/>
              </a:rPr>
              <a:t>부재</a:t>
            </a:r>
            <a:r>
              <a:rPr sz="1200" b="1" spc="50" dirty="0">
                <a:latin typeface="Noto Sans KR Black"/>
                <a:cs typeface="Noto Sans KR Black"/>
              </a:rPr>
              <a:t> </a:t>
            </a:r>
            <a:r>
              <a:rPr sz="1200" b="1" spc="20" dirty="0">
                <a:latin typeface="Noto Sans KR Black"/>
                <a:cs typeface="Noto Sans KR Black"/>
              </a:rPr>
              <a:t>선언</a:t>
            </a:r>
            <a:endParaRPr sz="1200">
              <a:latin typeface="Noto Sans KR Black"/>
              <a:cs typeface="Noto Sans KR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784" y="7209345"/>
            <a:ext cx="6114415" cy="2126615"/>
          </a:xfrm>
          <a:prstGeom prst="rect">
            <a:avLst/>
          </a:prstGeom>
          <a:ln w="12318">
            <a:solidFill>
              <a:srgbClr val="CCCCC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30480" marR="182880">
              <a:lnSpc>
                <a:spcPct val="102699"/>
              </a:lnSpc>
              <a:spcBef>
                <a:spcPts val="405"/>
              </a:spcBef>
              <a:buAutoNum type="arabicPeriod"/>
              <a:tabLst>
                <a:tab pos="212725" algn="l"/>
              </a:tabLst>
            </a:pPr>
            <a:r>
              <a:rPr sz="1200" spc="-40" dirty="0">
                <a:latin typeface="함초롬돋움"/>
                <a:cs typeface="함초롬돋움"/>
              </a:rPr>
              <a:t>심사팀은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고객조직과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어떤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이해관계가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없을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뿐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아니라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지난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15" dirty="0">
                <a:latin typeface="함초롬돋움"/>
                <a:cs typeface="함초롬돋움"/>
              </a:rPr>
              <a:t>24개월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이내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컨설팅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또는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기타 </a:t>
            </a:r>
            <a:r>
              <a:rPr sz="1200" spc="-34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서비스를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제공하지</a:t>
            </a:r>
            <a:r>
              <a:rPr sz="1200" spc="-25" dirty="0">
                <a:latin typeface="함초롬돋움"/>
                <a:cs typeface="함초롬돋움"/>
              </a:rPr>
              <a:t> 않았습니다.</a:t>
            </a:r>
            <a:endParaRPr sz="1200">
              <a:latin typeface="함초롬돋움"/>
              <a:cs typeface="함초롬돋움"/>
            </a:endParaRPr>
          </a:p>
          <a:p>
            <a:pPr marL="30480" marR="71120">
              <a:lnSpc>
                <a:spcPct val="102499"/>
              </a:lnSpc>
              <a:spcBef>
                <a:spcPts val="645"/>
              </a:spcBef>
              <a:buAutoNum type="arabicPeriod"/>
              <a:tabLst>
                <a:tab pos="212725" algn="l"/>
              </a:tabLst>
            </a:pPr>
            <a:r>
              <a:rPr sz="1200" spc="-40" dirty="0">
                <a:latin typeface="함초롬돋움"/>
                <a:cs typeface="함초롬돋움"/>
              </a:rPr>
              <a:t>심사팀은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심사를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통해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획득한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고객조직과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관련된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모든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정보에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대해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30" dirty="0">
                <a:latin typeface="함초롬돋움"/>
                <a:cs typeface="함초롬돋움"/>
              </a:rPr>
              <a:t>‘(사)한국장애인단체총연 </a:t>
            </a:r>
            <a:r>
              <a:rPr sz="1200" spc="-34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합회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5" dirty="0">
                <a:latin typeface="함초롬돋움"/>
                <a:cs typeface="함초롬돋움"/>
              </a:rPr>
              <a:t>한국웹접근성인증평가원’의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15" dirty="0">
                <a:latin typeface="함초롬돋움"/>
                <a:cs typeface="함초롬돋움"/>
              </a:rPr>
              <a:t>방침/승인,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고객조직의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동의나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법령에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의하지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않고는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누구에 </a:t>
            </a:r>
            <a:r>
              <a:rPr sz="1200" spc="-3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게도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공개하지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않겠으며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기밀로써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30" dirty="0">
                <a:latin typeface="함초롬돋움"/>
                <a:cs typeface="함초롬돋움"/>
              </a:rPr>
              <a:t>다루겠습니다.</a:t>
            </a:r>
            <a:endParaRPr sz="1200">
              <a:latin typeface="함초롬돋움"/>
              <a:cs typeface="함초롬돋움"/>
            </a:endParaRPr>
          </a:p>
          <a:p>
            <a:pPr marL="30480" marR="121285">
              <a:lnSpc>
                <a:spcPct val="102499"/>
              </a:lnSpc>
              <a:spcBef>
                <a:spcPts val="650"/>
              </a:spcBef>
              <a:buAutoNum type="arabicPeriod"/>
              <a:tabLst>
                <a:tab pos="212725" algn="l"/>
              </a:tabLst>
            </a:pPr>
            <a:r>
              <a:rPr sz="1200" spc="-40" dirty="0">
                <a:latin typeface="함초롬돋움"/>
                <a:cs typeface="함초롬돋움"/>
              </a:rPr>
              <a:t>심사팀은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심사와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관련해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고객조직으로부터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10" dirty="0">
                <a:latin typeface="함초롬돋움"/>
                <a:cs typeface="함초롬돋움"/>
              </a:rPr>
              <a:t>금품,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향응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및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기타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이익을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제공받거나</a:t>
            </a:r>
            <a:r>
              <a:rPr sz="1200" spc="-2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요구하지 </a:t>
            </a:r>
            <a:r>
              <a:rPr sz="1200" spc="-345" dirty="0">
                <a:latin typeface="함초롬돋움"/>
                <a:cs typeface="함초롬돋움"/>
              </a:rPr>
              <a:t> </a:t>
            </a:r>
            <a:r>
              <a:rPr sz="1200" spc="-25" dirty="0">
                <a:latin typeface="함초롬돋움"/>
                <a:cs typeface="함초롬돋움"/>
              </a:rPr>
              <a:t>않았습니다.</a:t>
            </a:r>
            <a:endParaRPr sz="1200">
              <a:latin typeface="함초롬돋움"/>
              <a:cs typeface="함초롬돋움"/>
            </a:endParaRPr>
          </a:p>
          <a:p>
            <a:pPr marL="30480" marR="69850">
              <a:lnSpc>
                <a:spcPct val="102499"/>
              </a:lnSpc>
              <a:spcBef>
                <a:spcPts val="1080"/>
              </a:spcBef>
              <a:buAutoNum type="arabicPeriod"/>
              <a:tabLst>
                <a:tab pos="212725" algn="l"/>
              </a:tabLst>
            </a:pPr>
            <a:r>
              <a:rPr sz="1200" spc="-40" dirty="0">
                <a:latin typeface="함초롬돋움"/>
                <a:cs typeface="함초롬돋움"/>
              </a:rPr>
              <a:t>심사팀은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인증절차와</a:t>
            </a:r>
            <a:r>
              <a:rPr sz="1200" spc="-30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관련하여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30" dirty="0">
                <a:latin typeface="함초롬돋움"/>
                <a:cs typeface="함초롬돋움"/>
              </a:rPr>
              <a:t>‘(사)한국장애인단체총연합회 </a:t>
            </a:r>
            <a:r>
              <a:rPr sz="1200" spc="-45" dirty="0">
                <a:latin typeface="함초롬돋움"/>
                <a:cs typeface="함초롬돋움"/>
              </a:rPr>
              <a:t>한국웹접근성인증평가원’의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메 </a:t>
            </a:r>
            <a:r>
              <a:rPr sz="1200" spc="-345" dirty="0">
                <a:latin typeface="함초롬돋움"/>
                <a:cs typeface="함초롬돋움"/>
              </a:rPr>
              <a:t> </a:t>
            </a:r>
            <a:r>
              <a:rPr sz="1200" spc="-10" dirty="0">
                <a:latin typeface="함초롬돋움"/>
                <a:cs typeface="함초롬돋움"/>
              </a:rPr>
              <a:t>뉴얼,</a:t>
            </a:r>
            <a:r>
              <a:rPr sz="1200" spc="-3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관련절차서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및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40" dirty="0">
                <a:latin typeface="함초롬돋움"/>
                <a:cs typeface="함초롬돋움"/>
              </a:rPr>
              <a:t>요구사항을</a:t>
            </a:r>
            <a:r>
              <a:rPr sz="1200" spc="-25" dirty="0">
                <a:latin typeface="함초롬돋움"/>
                <a:cs typeface="함초롬돋움"/>
              </a:rPr>
              <a:t> </a:t>
            </a:r>
            <a:r>
              <a:rPr sz="1200" spc="-30" dirty="0">
                <a:latin typeface="함초롬돋움"/>
                <a:cs typeface="함초롬돋움"/>
              </a:rPr>
              <a:t>준수하였습니다.</a:t>
            </a:r>
            <a:endParaRPr sz="12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676" y="1288795"/>
            <a:ext cx="695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latin typeface="Noto Sans KR Black"/>
                <a:cs typeface="Noto Sans KR Black"/>
              </a:rPr>
              <a:t>심사결과</a:t>
            </a:r>
            <a:endParaRPr sz="1400">
              <a:latin typeface="Noto Sans KR Black"/>
              <a:cs typeface="Noto Sans KR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676" y="4427346"/>
            <a:ext cx="913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0" dirty="0">
                <a:latin typeface="Noto Sans KR Black"/>
                <a:cs typeface="Noto Sans KR Black"/>
              </a:rPr>
              <a:t>심사자</a:t>
            </a:r>
            <a:r>
              <a:rPr sz="1400" b="1" spc="-5" dirty="0">
                <a:latin typeface="Noto Sans KR Black"/>
                <a:cs typeface="Noto Sans KR Black"/>
              </a:rPr>
              <a:t> </a:t>
            </a:r>
            <a:r>
              <a:rPr sz="1400" b="1" spc="30" dirty="0">
                <a:latin typeface="Noto Sans KR Black"/>
                <a:cs typeface="Noto Sans KR Black"/>
              </a:rPr>
              <a:t>정보</a:t>
            </a:r>
            <a:endParaRPr sz="1400">
              <a:latin typeface="Noto Sans KR Black"/>
              <a:cs typeface="Noto Sans KR Blac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81198" y="5220284"/>
            <a:ext cx="12700" cy="454659"/>
            <a:chOff x="2481198" y="5220284"/>
            <a:chExt cx="12700" cy="454659"/>
          </a:xfrm>
        </p:grpSpPr>
        <p:sp>
          <p:nvSpPr>
            <p:cNvPr id="17" name="object 17"/>
            <p:cNvSpPr/>
            <p:nvPr/>
          </p:nvSpPr>
          <p:spPr>
            <a:xfrm>
              <a:off x="2482087" y="5221096"/>
              <a:ext cx="0" cy="453390"/>
            </a:xfrm>
            <a:custGeom>
              <a:avLst/>
              <a:gdLst/>
              <a:ahLst/>
              <a:cxnLst/>
              <a:rect l="l" t="t" r="r" b="b"/>
              <a:pathLst>
                <a:path h="453389">
                  <a:moveTo>
                    <a:pt x="0" y="0"/>
                  </a:moveTo>
                  <a:lnTo>
                    <a:pt x="0" y="452882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81325" y="5220284"/>
              <a:ext cx="12700" cy="454659"/>
            </a:xfrm>
            <a:custGeom>
              <a:avLst/>
              <a:gdLst/>
              <a:ahLst/>
              <a:cxnLst/>
              <a:rect l="l" t="t" r="r" b="b"/>
              <a:pathLst>
                <a:path w="12700" h="454660">
                  <a:moveTo>
                    <a:pt x="12191" y="0"/>
                  </a:moveTo>
                  <a:lnTo>
                    <a:pt x="0" y="0"/>
                  </a:lnTo>
                  <a:lnTo>
                    <a:pt x="0" y="454456"/>
                  </a:lnTo>
                  <a:lnTo>
                    <a:pt x="12191" y="454456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23.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20" dirty="0">
                <a:latin typeface="함초롬돋움"/>
                <a:cs typeface="함초롬돋움"/>
              </a:rPr>
              <a:t>(레이블과</a:t>
            </a:r>
            <a:r>
              <a:rPr sz="1000" spc="5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네임)</a:t>
            </a:r>
            <a:r>
              <a:rPr sz="1000" spc="3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이미지가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포함된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레이블이</a:t>
            </a:r>
            <a:r>
              <a:rPr sz="1000" spc="7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사용자</a:t>
            </a:r>
            <a:r>
              <a:rPr sz="1000" spc="33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인터페이스</a:t>
            </a:r>
            <a:r>
              <a:rPr sz="1000" spc="3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구성요소는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네임에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표시되는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해당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23-1.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시각적으로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보이는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텍스트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레이블(label)에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대한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접근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가능한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네임(name)을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포함하지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10.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전체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https://mydata.privacy.go.kr/mbr/ctlg/ctlg-list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726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8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12.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공지사항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ts val="108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14.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자주묻는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질문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17.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자료실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7360" y="3744496"/>
            <a:ext cx="4769462" cy="21745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973635"/>
            <a:ext cx="551815" cy="117094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5522" y="6297891"/>
            <a:ext cx="3451460" cy="50498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01725" y="3629240"/>
            <a:ext cx="5794375" cy="3518535"/>
            <a:chOff x="901725" y="3629240"/>
            <a:chExt cx="5794375" cy="351853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0800" y="5973635"/>
              <a:ext cx="1705965" cy="11245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01725" y="3630764"/>
              <a:ext cx="5794375" cy="3515360"/>
            </a:xfrm>
            <a:custGeom>
              <a:avLst/>
              <a:gdLst/>
              <a:ahLst/>
              <a:cxnLst/>
              <a:rect l="l" t="t" r="r" b="b"/>
              <a:pathLst>
                <a:path w="5794375" h="3515359">
                  <a:moveTo>
                    <a:pt x="5792660" y="0"/>
                  </a:moveTo>
                  <a:lnTo>
                    <a:pt x="5792660" y="3515067"/>
                  </a:lnTo>
                </a:path>
                <a:path w="5794375" h="3515359">
                  <a:moveTo>
                    <a:pt x="1524" y="0"/>
                  </a:moveTo>
                  <a:lnTo>
                    <a:pt x="1524" y="3515067"/>
                  </a:lnTo>
                </a:path>
                <a:path w="5794375" h="3515359">
                  <a:moveTo>
                    <a:pt x="0" y="0"/>
                  </a:moveTo>
                  <a:lnTo>
                    <a:pt x="5794171" y="0"/>
                  </a:lnTo>
                </a:path>
                <a:path w="5794375" h="3515359">
                  <a:moveTo>
                    <a:pt x="0" y="3515067"/>
                  </a:moveTo>
                  <a:lnTo>
                    <a:pt x="5794171" y="3515067"/>
                  </a:lnTo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3249" y="7221956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357" y="7594414"/>
            <a:ext cx="52590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보이는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다수의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개별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구분가능한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상세한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5" dirty="0">
                <a:latin typeface="함초롬돋움"/>
                <a:cs typeface="함초롬돋움"/>
              </a:rPr>
              <a:t>네임(name)을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35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20904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26.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(사용자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요구에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따른</a:t>
            </a:r>
            <a:r>
              <a:rPr sz="1000" spc="-10" dirty="0">
                <a:latin typeface="함초롬돋움"/>
                <a:cs typeface="함초롬돋움"/>
              </a:rPr>
              <a:t> 실행)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사용자가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의도하지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않은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기능(새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창,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변화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등)은</a:t>
            </a:r>
            <a:r>
              <a:rPr sz="1000" spc="24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실행되지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않아야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 marL="12700" marR="60325">
              <a:lnSpc>
                <a:spcPct val="133200"/>
              </a:lnSpc>
              <a:spcBef>
                <a:spcPts val="735"/>
              </a:spcBef>
            </a:pPr>
            <a:r>
              <a:rPr sz="900" spc="10" dirty="0">
                <a:latin typeface="함초롬돋움"/>
                <a:cs typeface="함초롬돋움"/>
              </a:rPr>
              <a:t>26-4.</a:t>
            </a:r>
            <a:r>
              <a:rPr sz="900" spc="23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입력</a:t>
            </a:r>
            <a:r>
              <a:rPr sz="900" spc="-1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서식의</a:t>
            </a:r>
            <a:r>
              <a:rPr sz="900" spc="-1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값을</a:t>
            </a:r>
            <a:r>
              <a:rPr sz="900" spc="23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변경하는</a:t>
            </a:r>
            <a:r>
              <a:rPr sz="900" spc="229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것만으로</a:t>
            </a:r>
            <a:r>
              <a:rPr sz="900" spc="23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다른</a:t>
            </a:r>
            <a:r>
              <a:rPr sz="900" spc="229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페이지로</a:t>
            </a:r>
            <a:r>
              <a:rPr sz="900" spc="23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이동하거나</a:t>
            </a:r>
            <a:r>
              <a:rPr sz="900" spc="229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현재</a:t>
            </a:r>
            <a:r>
              <a:rPr sz="900" spc="23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페이지의</a:t>
            </a:r>
            <a:r>
              <a:rPr sz="900" spc="22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의미가</a:t>
            </a:r>
            <a:r>
              <a:rPr sz="900" spc="229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완전히</a:t>
            </a:r>
            <a:r>
              <a:rPr sz="900" spc="22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바뀌는</a:t>
            </a:r>
            <a:r>
              <a:rPr sz="900" spc="229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경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10.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전체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https://mydata.privacy.go.kr/mbr/ctlg/ctlg-list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0732" y="3595014"/>
            <a:ext cx="3849077" cy="20817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9697" y="5767570"/>
            <a:ext cx="4287515" cy="26570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5022176"/>
            <a:ext cx="551815" cy="3418204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539426"/>
            <a:ext cx="5794375" cy="4902200"/>
          </a:xfrm>
          <a:custGeom>
            <a:avLst/>
            <a:gdLst/>
            <a:ahLst/>
            <a:cxnLst/>
            <a:rect l="l" t="t" r="r" b="b"/>
            <a:pathLst>
              <a:path w="5794375" h="4902200">
                <a:moveTo>
                  <a:pt x="1524" y="0"/>
                </a:moveTo>
                <a:lnTo>
                  <a:pt x="1524" y="4901920"/>
                </a:lnTo>
              </a:path>
              <a:path w="5794375" h="4902200">
                <a:moveTo>
                  <a:pt x="5792660" y="0"/>
                </a:moveTo>
                <a:lnTo>
                  <a:pt x="5792660" y="4901920"/>
                </a:lnTo>
              </a:path>
              <a:path w="5794375" h="4902200">
                <a:moveTo>
                  <a:pt x="0" y="0"/>
                </a:moveTo>
                <a:lnTo>
                  <a:pt x="5794171" y="0"/>
                </a:lnTo>
              </a:path>
              <a:path w="5794375" h="4902200">
                <a:moveTo>
                  <a:pt x="0" y="4901920"/>
                </a:moveTo>
                <a:lnTo>
                  <a:pt x="5794171" y="490192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8517458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8836031"/>
            <a:ext cx="4848225" cy="43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100"/>
              </a:spcBef>
            </a:pPr>
            <a:r>
              <a:rPr sz="1000" spc="-35" dirty="0">
                <a:latin typeface="함초롬돋움"/>
                <a:cs typeface="함초롬돋움"/>
              </a:rPr>
              <a:t>목록을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선택한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최종적으로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실행할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수단(예:확인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또는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이동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버튼)을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제공하거나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또는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목록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선택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유지되고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선택완료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엔터키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실행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기능구현이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되어야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36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20904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 marL="12700" marR="60325">
              <a:lnSpc>
                <a:spcPct val="133200"/>
              </a:lnSpc>
              <a:spcBef>
                <a:spcPts val="735"/>
              </a:spcBef>
            </a:pPr>
            <a:r>
              <a:rPr sz="900" spc="5" dirty="0">
                <a:latin typeface="함초롬돋움"/>
                <a:cs typeface="함초롬돋움"/>
              </a:rPr>
              <a:t>1-1.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&lt;img&gt;,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&lt;input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10" dirty="0">
                <a:latin typeface="함초롬돋움"/>
                <a:cs typeface="함초롬돋움"/>
              </a:rPr>
              <a:t>type="image"&gt;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대해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속성을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않거나</a:t>
            </a:r>
            <a:r>
              <a:rPr sz="900" spc="19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선언되었으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5" dirty="0">
                <a:latin typeface="함초롬돋움"/>
                <a:cs typeface="함초롬돋움"/>
              </a:rPr>
              <a:t>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img의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대체할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경우와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오타로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표기되어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의미가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변경된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11.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상세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197485" algn="just">
                        <a:lnSpc>
                          <a:spcPts val="600"/>
                        </a:lnSpc>
                        <a:spcBef>
                          <a:spcPts val="30"/>
                        </a:spcBef>
                      </a:pPr>
                      <a:r>
                        <a:rPr sz="600" spc="-5" dirty="0">
                          <a:latin typeface="함초롬돋움"/>
                          <a:cs typeface="함초롬돋움"/>
                        </a:rPr>
                        <a:t>https://mydata.privacy.go.kr/mbr/ctlg/ctlg-dtl/RCAABFZ100010002?currentPageNo=1&amp;currentFldCd=&amp;currentKywdNm=&amp;current </a:t>
                      </a:r>
                      <a:r>
                        <a:rPr sz="60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600" spc="-10" dirty="0">
                          <a:latin typeface="함초롬돋움"/>
                          <a:cs typeface="함초롬돋움"/>
                        </a:rPr>
                        <a:t>OrderBy=one&amp;fldCd=J1&amp;searchFlag=basic&amp;searchInstType=&amp;searchResultYn=&amp;searchDetailFlag=&amp;_csrf=34df3ebd-e0d7-4d10-96 </a:t>
                      </a:r>
                      <a:r>
                        <a:rPr sz="600" spc="-5" dirty="0">
                          <a:latin typeface="함초롬돋움"/>
                          <a:cs typeface="함초롬돋움"/>
                        </a:rPr>
                        <a:t> 0e-913d45c7bf2d&amp;searchWrd=&amp;srchRdoType=inst&amp;recordCountPerPage=3</a:t>
                      </a:r>
                      <a:endParaRPr sz="600">
                        <a:latin typeface="함초롬돋움"/>
                        <a:cs typeface="함초롬돋움"/>
                      </a:endParaRPr>
                    </a:p>
                  </a:txBody>
                  <a:tcPr marL="0" marR="0" marT="381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0963" y="3621811"/>
            <a:ext cx="4589176" cy="12680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5229" y="5109407"/>
            <a:ext cx="4607746" cy="215398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5022176"/>
            <a:ext cx="551815" cy="226377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740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539426"/>
            <a:ext cx="5794375" cy="3748404"/>
          </a:xfrm>
          <a:custGeom>
            <a:avLst/>
            <a:gdLst/>
            <a:ahLst/>
            <a:cxnLst/>
            <a:rect l="l" t="t" r="r" b="b"/>
            <a:pathLst>
              <a:path w="5794375" h="3748404">
                <a:moveTo>
                  <a:pt x="1524" y="0"/>
                </a:moveTo>
                <a:lnTo>
                  <a:pt x="1524" y="3747985"/>
                </a:lnTo>
              </a:path>
              <a:path w="5794375" h="3748404">
                <a:moveTo>
                  <a:pt x="5792660" y="0"/>
                </a:moveTo>
                <a:lnTo>
                  <a:pt x="5792660" y="3747985"/>
                </a:lnTo>
              </a:path>
              <a:path w="5794375" h="3748404">
                <a:moveTo>
                  <a:pt x="0" y="0"/>
                </a:moveTo>
                <a:lnTo>
                  <a:pt x="5794171" y="0"/>
                </a:lnTo>
              </a:path>
              <a:path w="5794375" h="3748404">
                <a:moveTo>
                  <a:pt x="0" y="3747985"/>
                </a:moveTo>
                <a:lnTo>
                  <a:pt x="5794171" y="3747985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7363536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7682100"/>
            <a:ext cx="5725160" cy="43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100"/>
              </a:spcBef>
            </a:pPr>
            <a:r>
              <a:rPr sz="1000" spc="-10" dirty="0">
                <a:latin typeface="함초롬돋움"/>
                <a:cs typeface="함초롬돋움"/>
              </a:rPr>
              <a:t>&lt;img&gt;,&lt;input</a:t>
            </a:r>
            <a:r>
              <a:rPr sz="1000" spc="270" dirty="0">
                <a:latin typeface="함초롬돋움"/>
                <a:cs typeface="함초롬돋움"/>
              </a:rPr>
              <a:t> </a:t>
            </a:r>
            <a:r>
              <a:rPr sz="1000" spc="15" dirty="0">
                <a:latin typeface="함초롬돋움"/>
                <a:cs typeface="함초롬돋움"/>
              </a:rPr>
              <a:t>type="image"&gt;</a:t>
            </a:r>
            <a:r>
              <a:rPr sz="1000" spc="2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등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이미지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요소에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대해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alt</a:t>
            </a:r>
            <a:r>
              <a:rPr sz="1000" spc="2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속성으로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이미지의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내용과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동등하게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37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8180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(제목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페이지,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프레임,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블록에는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제목을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18-2.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페이지에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제목을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적절하게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046" y="2122893"/>
          <a:ext cx="3466465" cy="70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9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021"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dirty="0">
                          <a:latin typeface="함초롬돋움"/>
                          <a:cs typeface="함초롬돋움"/>
                        </a:rPr>
                        <a:t>1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spc="-30" dirty="0">
                          <a:latin typeface="함초롬돋움"/>
                          <a:cs typeface="함초롬돋움"/>
                        </a:rPr>
                        <a:t>페이지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내용과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30" dirty="0">
                          <a:latin typeface="함초롬돋움"/>
                          <a:cs typeface="함초롬돋움"/>
                        </a:rPr>
                        <a:t>다른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제목을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30" dirty="0">
                          <a:latin typeface="함초롬돋움"/>
                          <a:cs typeface="함초롬돋움"/>
                        </a:rPr>
                        <a:t>제공한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경우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45"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800" dirty="0">
                          <a:latin typeface="함초롬돋움"/>
                          <a:cs typeface="함초롬돋움"/>
                        </a:rPr>
                        <a:t>2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215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800" spc="-30" dirty="0">
                          <a:latin typeface="함초롬돋움"/>
                          <a:cs typeface="함초롬돋움"/>
                        </a:rPr>
                        <a:t>동일한</a:t>
                      </a:r>
                      <a:r>
                        <a:rPr sz="800" spc="14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페이지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30" dirty="0">
                          <a:latin typeface="함초롬돋움"/>
                          <a:cs typeface="함초롬돋움"/>
                        </a:rPr>
                        <a:t>제목이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존재하는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경우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215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545"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800" b="1" dirty="0">
                          <a:latin typeface="Noto Sans KR Black"/>
                          <a:cs typeface="Noto Sans KR Black"/>
                        </a:rPr>
                        <a:t>3</a:t>
                      </a:r>
                      <a:endParaRPr sz="800">
                        <a:latin typeface="Noto Sans KR Black"/>
                        <a:cs typeface="Noto Sans KR Black"/>
                      </a:endParaRPr>
                    </a:p>
                  </a:txBody>
                  <a:tcPr marL="0" marR="0" marT="215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페이지 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제목</a:t>
                      </a:r>
                      <a:r>
                        <a:rPr sz="800" b="1" spc="210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분류가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 더</a:t>
                      </a:r>
                      <a:r>
                        <a:rPr sz="800" b="1" spc="210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가능함에도</a:t>
                      </a:r>
                      <a:r>
                        <a:rPr sz="800" b="1" spc="204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상위</a:t>
                      </a:r>
                      <a:r>
                        <a:rPr sz="800" b="1" spc="210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범주로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제목을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 제공한</a:t>
                      </a:r>
                      <a:r>
                        <a:rPr sz="800" b="1" spc="204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경우</a:t>
                      </a:r>
                      <a:endParaRPr sz="800">
                        <a:latin typeface="Noto Sans KR Black"/>
                        <a:cs typeface="Noto Sans KR Black"/>
                      </a:endParaRPr>
                    </a:p>
                  </a:txBody>
                  <a:tcPr marL="0" marR="0" marT="215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24"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dirty="0">
                          <a:latin typeface="함초롬돋움"/>
                          <a:cs typeface="함초롬돋움"/>
                        </a:rPr>
                        <a:t>4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2730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-30" dirty="0">
                          <a:latin typeface="함초롬돋움"/>
                          <a:cs typeface="함초롬돋움"/>
                        </a:rPr>
                        <a:t>페이지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제목에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10" dirty="0">
                          <a:latin typeface="함초롬돋움"/>
                          <a:cs typeface="함초롬돋움"/>
                        </a:rPr>
                        <a:t>2개이상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반복되는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특수문자를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30" dirty="0">
                          <a:latin typeface="함초롬돋움"/>
                          <a:cs typeface="함초롬돋움"/>
                        </a:rPr>
                        <a:t>사용한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경우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2730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808" y="2933534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11.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상세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197485" algn="just">
                        <a:lnSpc>
                          <a:spcPts val="600"/>
                        </a:lnSpc>
                        <a:spcBef>
                          <a:spcPts val="30"/>
                        </a:spcBef>
                      </a:pPr>
                      <a:r>
                        <a:rPr sz="600" spc="-5" dirty="0">
                          <a:latin typeface="함초롬돋움"/>
                          <a:cs typeface="함초롬돋움"/>
                        </a:rPr>
                        <a:t>https://mydata.privacy.go.kr/mbr/ctlg/ctlg-dtl/RCAABFZ100010002?currentPageNo=1&amp;currentFldCd=&amp;currentKywdNm=&amp;current </a:t>
                      </a:r>
                      <a:r>
                        <a:rPr sz="60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600" spc="-10" dirty="0">
                          <a:latin typeface="함초롬돋움"/>
                          <a:cs typeface="함초롬돋움"/>
                        </a:rPr>
                        <a:t>OrderBy=one&amp;fldCd=J1&amp;searchFlag=basic&amp;searchInstType=&amp;searchResultYn=&amp;searchDetailFlag=&amp;_csrf=34df3ebd-e0d7-4d10-96 </a:t>
                      </a:r>
                      <a:r>
                        <a:rPr sz="600" spc="-5" dirty="0">
                          <a:latin typeface="함초롬돋움"/>
                          <a:cs typeface="함초롬돋움"/>
                        </a:rPr>
                        <a:t> 0e-913d45c7bf2d&amp;searchWrd=&amp;srchRdoType=inst&amp;recordCountPerPage=3</a:t>
                      </a:r>
                      <a:endParaRPr sz="600">
                        <a:latin typeface="함초롬돋움"/>
                        <a:cs typeface="함초롬돋움"/>
                      </a:endParaRPr>
                    </a:p>
                  </a:txBody>
                  <a:tcPr marL="0" marR="0" marT="381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7046" y="3528009"/>
          <a:ext cx="5781675" cy="86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2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8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8.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조회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전송요구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내역조회(전체)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 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상세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ts val="108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13.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공지사항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상세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ts val="108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16.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1:1문의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문의하기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18.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자료실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상세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3530295"/>
            <a:ext cx="4942725" cy="22682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368536" y="5715361"/>
            <a:ext cx="3413760" cy="0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74" y="0"/>
                </a:lnTo>
              </a:path>
            </a:pathLst>
          </a:custGeom>
          <a:ln w="82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9908" y="5866873"/>
            <a:ext cx="2569202" cy="12810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01012" y="4577664"/>
            <a:ext cx="3561715" cy="3851275"/>
            <a:chOff x="2201012" y="4577664"/>
            <a:chExt cx="3561715" cy="38512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6098" y="4577664"/>
              <a:ext cx="2612142" cy="9928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1012" y="7261567"/>
              <a:ext cx="3561652" cy="116679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04773" y="6060414"/>
            <a:ext cx="551815" cy="238760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1725" y="4577664"/>
            <a:ext cx="5794375" cy="3871595"/>
          </a:xfrm>
          <a:custGeom>
            <a:avLst/>
            <a:gdLst/>
            <a:ahLst/>
            <a:cxnLst/>
            <a:rect l="l" t="t" r="r" b="b"/>
            <a:pathLst>
              <a:path w="5794375" h="3871595">
                <a:moveTo>
                  <a:pt x="1524" y="0"/>
                </a:moveTo>
                <a:lnTo>
                  <a:pt x="1524" y="3871290"/>
                </a:lnTo>
              </a:path>
              <a:path w="5794375" h="3871595">
                <a:moveTo>
                  <a:pt x="5792660" y="0"/>
                </a:moveTo>
                <a:lnTo>
                  <a:pt x="5792660" y="3871290"/>
                </a:lnTo>
              </a:path>
              <a:path w="5794375" h="3871595">
                <a:moveTo>
                  <a:pt x="0" y="0"/>
                </a:moveTo>
                <a:lnTo>
                  <a:pt x="5794171" y="0"/>
                </a:lnTo>
              </a:path>
              <a:path w="5794375" h="3871595">
                <a:moveTo>
                  <a:pt x="0" y="3871290"/>
                </a:moveTo>
                <a:lnTo>
                  <a:pt x="5794171" y="387129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3249" y="8525078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8357" y="8845166"/>
            <a:ext cx="3453129" cy="6343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페이지의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내용에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맞는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세분화된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페이지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5" dirty="0">
                <a:latin typeface="함초롬돋움"/>
                <a:cs typeface="함초롬돋움"/>
              </a:rPr>
              <a:t>*목록과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상세를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페이지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타이틀로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구분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10" dirty="0">
                <a:latin typeface="함초롬돋움"/>
                <a:cs typeface="함초롬돋움"/>
              </a:rPr>
              <a:t>*문의하기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까지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페이지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제공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38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5" dirty="0">
                <a:latin typeface="함초롬돋움"/>
                <a:cs typeface="함초롬돋움"/>
              </a:rPr>
              <a:t>1-6.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배경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의미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있는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있으나,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형태의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12.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공지사항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https://mydata.privacy.go.kr/mbr/bbs/ntc-list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3039" y="3541206"/>
            <a:ext cx="4723829" cy="8075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2175" y="4570131"/>
            <a:ext cx="3160595" cy="174475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054580" y="6457556"/>
            <a:ext cx="4041775" cy="701040"/>
            <a:chOff x="2054580" y="6457556"/>
            <a:chExt cx="4041775" cy="70104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667" y="6468723"/>
              <a:ext cx="4000407" cy="6504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55533" y="6457949"/>
              <a:ext cx="4039870" cy="699770"/>
            </a:xfrm>
            <a:custGeom>
              <a:avLst/>
              <a:gdLst/>
              <a:ahLst/>
              <a:cxnLst/>
              <a:rect l="l" t="t" r="r" b="b"/>
              <a:pathLst>
                <a:path w="4039870" h="699770">
                  <a:moveTo>
                    <a:pt x="4039476" y="0"/>
                  </a:moveTo>
                  <a:lnTo>
                    <a:pt x="4037952" y="0"/>
                  </a:lnTo>
                  <a:lnTo>
                    <a:pt x="4037952" y="1270"/>
                  </a:lnTo>
                  <a:lnTo>
                    <a:pt x="4037952" y="2082"/>
                  </a:lnTo>
                  <a:lnTo>
                    <a:pt x="4037952" y="2540"/>
                  </a:lnTo>
                  <a:lnTo>
                    <a:pt x="4037952" y="697230"/>
                  </a:lnTo>
                  <a:lnTo>
                    <a:pt x="4037952" y="697788"/>
                  </a:lnTo>
                  <a:lnTo>
                    <a:pt x="1524" y="697788"/>
                  </a:lnTo>
                  <a:lnTo>
                    <a:pt x="1473" y="698500"/>
                  </a:lnTo>
                  <a:lnTo>
                    <a:pt x="825" y="698500"/>
                  </a:lnTo>
                  <a:lnTo>
                    <a:pt x="825" y="697852"/>
                  </a:lnTo>
                  <a:lnTo>
                    <a:pt x="1473" y="698500"/>
                  </a:lnTo>
                  <a:lnTo>
                    <a:pt x="1473" y="697788"/>
                  </a:lnTo>
                  <a:lnTo>
                    <a:pt x="825" y="697788"/>
                  </a:lnTo>
                  <a:lnTo>
                    <a:pt x="825" y="697230"/>
                  </a:lnTo>
                  <a:lnTo>
                    <a:pt x="1524" y="697230"/>
                  </a:lnTo>
                  <a:lnTo>
                    <a:pt x="1524" y="2540"/>
                  </a:lnTo>
                  <a:lnTo>
                    <a:pt x="939" y="2540"/>
                  </a:lnTo>
                  <a:lnTo>
                    <a:pt x="939" y="2082"/>
                  </a:lnTo>
                  <a:lnTo>
                    <a:pt x="1524" y="2082"/>
                  </a:lnTo>
                  <a:lnTo>
                    <a:pt x="4037952" y="2082"/>
                  </a:lnTo>
                  <a:lnTo>
                    <a:pt x="4037952" y="1320"/>
                  </a:lnTo>
                  <a:lnTo>
                    <a:pt x="1524" y="1320"/>
                  </a:lnTo>
                  <a:lnTo>
                    <a:pt x="939" y="1905"/>
                  </a:lnTo>
                  <a:lnTo>
                    <a:pt x="939" y="1270"/>
                  </a:lnTo>
                  <a:lnTo>
                    <a:pt x="4037952" y="1270"/>
                  </a:lnTo>
                  <a:lnTo>
                    <a:pt x="4037952" y="0"/>
                  </a:lnTo>
                  <a:lnTo>
                    <a:pt x="304" y="0"/>
                  </a:lnTo>
                  <a:lnTo>
                    <a:pt x="304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697230"/>
                  </a:lnTo>
                  <a:lnTo>
                    <a:pt x="0" y="698500"/>
                  </a:lnTo>
                  <a:lnTo>
                    <a:pt x="0" y="699770"/>
                  </a:lnTo>
                  <a:lnTo>
                    <a:pt x="4039476" y="699770"/>
                  </a:lnTo>
                  <a:lnTo>
                    <a:pt x="4039476" y="698550"/>
                  </a:lnTo>
                  <a:lnTo>
                    <a:pt x="4039476" y="697788"/>
                  </a:lnTo>
                  <a:lnTo>
                    <a:pt x="4038714" y="697788"/>
                  </a:lnTo>
                  <a:lnTo>
                    <a:pt x="4038638" y="697230"/>
                  </a:lnTo>
                  <a:lnTo>
                    <a:pt x="4039476" y="697230"/>
                  </a:lnTo>
                  <a:lnTo>
                    <a:pt x="4039476" y="2540"/>
                  </a:lnTo>
                  <a:lnTo>
                    <a:pt x="4038536" y="2540"/>
                  </a:lnTo>
                  <a:lnTo>
                    <a:pt x="4038536" y="1905"/>
                  </a:lnTo>
                  <a:lnTo>
                    <a:pt x="4038714" y="2082"/>
                  </a:lnTo>
                  <a:lnTo>
                    <a:pt x="4039476" y="2082"/>
                  </a:lnTo>
                  <a:lnTo>
                    <a:pt x="4039476" y="1320"/>
                  </a:lnTo>
                  <a:lnTo>
                    <a:pt x="4038536" y="1320"/>
                  </a:lnTo>
                  <a:lnTo>
                    <a:pt x="4039476" y="1270"/>
                  </a:lnTo>
                  <a:lnTo>
                    <a:pt x="40394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5533" y="6458508"/>
              <a:ext cx="4039870" cy="699135"/>
            </a:xfrm>
            <a:custGeom>
              <a:avLst/>
              <a:gdLst/>
              <a:ahLst/>
              <a:cxnLst/>
              <a:rect l="l" t="t" r="r" b="b"/>
              <a:pathLst>
                <a:path w="4039870" h="699134">
                  <a:moveTo>
                    <a:pt x="4039476" y="697992"/>
                  </a:moveTo>
                  <a:lnTo>
                    <a:pt x="4039476" y="698741"/>
                  </a:lnTo>
                  <a:lnTo>
                    <a:pt x="4038714" y="698741"/>
                  </a:lnTo>
                  <a:lnTo>
                    <a:pt x="762" y="698741"/>
                  </a:lnTo>
                  <a:lnTo>
                    <a:pt x="381" y="698741"/>
                  </a:lnTo>
                  <a:lnTo>
                    <a:pt x="0" y="698741"/>
                  </a:lnTo>
                  <a:lnTo>
                    <a:pt x="0" y="697992"/>
                  </a:lnTo>
                  <a:lnTo>
                    <a:pt x="0" y="762"/>
                  </a:lnTo>
                  <a:lnTo>
                    <a:pt x="0" y="381"/>
                  </a:lnTo>
                  <a:lnTo>
                    <a:pt x="381" y="0"/>
                  </a:lnTo>
                  <a:lnTo>
                    <a:pt x="762" y="0"/>
                  </a:lnTo>
                  <a:lnTo>
                    <a:pt x="4038714" y="0"/>
                  </a:lnTo>
                  <a:lnTo>
                    <a:pt x="4039476" y="0"/>
                  </a:lnTo>
                  <a:lnTo>
                    <a:pt x="4039476" y="381"/>
                  </a:lnTo>
                  <a:lnTo>
                    <a:pt x="4039476" y="762"/>
                  </a:lnTo>
                  <a:lnTo>
                    <a:pt x="4039476" y="697992"/>
                  </a:lnTo>
                  <a:close/>
                </a:path>
                <a:path w="4039870" h="699134">
                  <a:moveTo>
                    <a:pt x="4037952" y="762"/>
                  </a:moveTo>
                  <a:lnTo>
                    <a:pt x="4038714" y="152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1524" y="697992"/>
                  </a:lnTo>
                  <a:lnTo>
                    <a:pt x="762" y="697230"/>
                  </a:lnTo>
                  <a:lnTo>
                    <a:pt x="4038714" y="697230"/>
                  </a:lnTo>
                  <a:lnTo>
                    <a:pt x="4037952" y="697992"/>
                  </a:lnTo>
                  <a:lnTo>
                    <a:pt x="4037952" y="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4773" y="4839499"/>
            <a:ext cx="551815" cy="232029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  <a:spcBef>
                <a:spcPts val="969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1725" y="3356749"/>
            <a:ext cx="5794375" cy="3809365"/>
          </a:xfrm>
          <a:custGeom>
            <a:avLst/>
            <a:gdLst/>
            <a:ahLst/>
            <a:cxnLst/>
            <a:rect l="l" t="t" r="r" b="b"/>
            <a:pathLst>
              <a:path w="5794375" h="3809365">
                <a:moveTo>
                  <a:pt x="1524" y="0"/>
                </a:moveTo>
                <a:lnTo>
                  <a:pt x="1524" y="3808882"/>
                </a:lnTo>
              </a:path>
              <a:path w="5794375" h="3809365">
                <a:moveTo>
                  <a:pt x="5792660" y="0"/>
                </a:moveTo>
                <a:lnTo>
                  <a:pt x="5792660" y="3808882"/>
                </a:lnTo>
              </a:path>
              <a:path w="5794375" h="3809365">
                <a:moveTo>
                  <a:pt x="0" y="0"/>
                </a:moveTo>
                <a:lnTo>
                  <a:pt x="5794171" y="0"/>
                </a:lnTo>
              </a:path>
              <a:path w="5794375" h="3809365">
                <a:moveTo>
                  <a:pt x="0" y="3808882"/>
                </a:moveTo>
                <a:lnTo>
                  <a:pt x="5794171" y="3808882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3249" y="7241743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8357" y="7563358"/>
            <a:ext cx="5725160" cy="43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000" spc="-10" dirty="0">
                <a:latin typeface="함초롬돋움"/>
                <a:cs typeface="함초롬돋움"/>
              </a:rPr>
              <a:t>hidden으로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제공할</a:t>
            </a:r>
            <a:r>
              <a:rPr sz="1000" spc="22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display:none;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또는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visibility:hidden;</a:t>
            </a:r>
            <a:r>
              <a:rPr sz="1000" spc="22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속성은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스크린리더에서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인식되지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않으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므로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사용하지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39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26.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(사용자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요구에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따른</a:t>
            </a:r>
            <a:r>
              <a:rPr sz="1000" spc="-10" dirty="0">
                <a:latin typeface="함초롬돋움"/>
                <a:cs typeface="함초롬돋움"/>
              </a:rPr>
              <a:t> 실행)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사용자가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의도하지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않은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기능(새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창,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변화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등)은</a:t>
            </a:r>
            <a:r>
              <a:rPr sz="1000" spc="24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실행되지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않아야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26-1.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사용자가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실행하지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상황에서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예측하지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새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창이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열리는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15.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1:1문의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https://mydata.privacy.go.kr/mbr/info/inqry-save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8020" y="3403975"/>
            <a:ext cx="4652391" cy="24448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0629" y="5932294"/>
            <a:ext cx="4949280" cy="12585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4839499"/>
            <a:ext cx="551815" cy="237490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356749"/>
            <a:ext cx="5794375" cy="3859529"/>
          </a:xfrm>
          <a:custGeom>
            <a:avLst/>
            <a:gdLst/>
            <a:ahLst/>
            <a:cxnLst/>
            <a:rect l="l" t="t" r="r" b="b"/>
            <a:pathLst>
              <a:path w="5794375" h="3859529">
                <a:moveTo>
                  <a:pt x="1524" y="0"/>
                </a:moveTo>
                <a:lnTo>
                  <a:pt x="1524" y="3859110"/>
                </a:lnTo>
              </a:path>
              <a:path w="5794375" h="3859529">
                <a:moveTo>
                  <a:pt x="5792660" y="0"/>
                </a:moveTo>
                <a:lnTo>
                  <a:pt x="5792660" y="3859110"/>
                </a:lnTo>
              </a:path>
              <a:path w="5794375" h="3859529">
                <a:moveTo>
                  <a:pt x="0" y="0"/>
                </a:moveTo>
                <a:lnTo>
                  <a:pt x="5794171" y="0"/>
                </a:lnTo>
              </a:path>
              <a:path w="5794375" h="3859529">
                <a:moveTo>
                  <a:pt x="0" y="3859110"/>
                </a:moveTo>
                <a:lnTo>
                  <a:pt x="5794171" y="385911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7291984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7613596"/>
            <a:ext cx="444309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45" dirty="0">
                <a:latin typeface="함초롬돋움"/>
                <a:cs typeface="함초롬돋움"/>
              </a:rPr>
              <a:t>&lt;a&gt;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링크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내에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title="새창열림"을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5" dirty="0">
                <a:latin typeface="함초롬돋움"/>
                <a:cs typeface="함초롬돋움"/>
              </a:rPr>
              <a:t>*&lt;a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target="_blank"&gt;로만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새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창을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알린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준수한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것으로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인정하지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않음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40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5.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(명확한</a:t>
            </a:r>
            <a:r>
              <a:rPr sz="1000" spc="22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지시사항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지시사항은</a:t>
            </a:r>
            <a:r>
              <a:rPr sz="1000" spc="-2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모양,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크기,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위치,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방향,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색,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소리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등에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관계없이</a:t>
            </a:r>
            <a:r>
              <a:rPr sz="1000" spc="22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인식될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5" dirty="0">
                <a:latin typeface="함초롬돋움"/>
                <a:cs typeface="함초롬돋움"/>
              </a:rPr>
              <a:t>5-1.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5" dirty="0">
                <a:latin typeface="함초롬돋움"/>
                <a:cs typeface="함초롬돋움"/>
              </a:rPr>
              <a:t>색,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크기,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모양,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방향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지시사항을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시각정보로만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제공한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16.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알림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1:1문의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문의하기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https://mydata.privacy.go.kr/mbr/info/inqry-save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25.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가입(전체단계)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3771" y="3420247"/>
            <a:ext cx="4542999" cy="18707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84574" y="5339834"/>
            <a:ext cx="581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함초롬돋움"/>
                <a:cs typeface="함초롬돋움"/>
              </a:rPr>
              <a:t>&lt;</a:t>
            </a:r>
            <a:r>
              <a:rPr sz="900" spc="-25" dirty="0">
                <a:latin typeface="함초롬돋움"/>
                <a:cs typeface="함초롬돋움"/>
              </a:rPr>
              <a:t>이하</a:t>
            </a:r>
            <a:r>
              <a:rPr sz="900" spc="-40" dirty="0">
                <a:latin typeface="함초롬돋움"/>
                <a:cs typeface="함초롬돋움"/>
              </a:rPr>
              <a:t>생</a:t>
            </a:r>
            <a:r>
              <a:rPr sz="900" spc="-25" dirty="0">
                <a:latin typeface="함초롬돋움"/>
                <a:cs typeface="함초롬돋움"/>
              </a:rPr>
              <a:t>략</a:t>
            </a:r>
            <a:r>
              <a:rPr sz="900" spc="-50" dirty="0">
                <a:latin typeface="함초롬돋움"/>
                <a:cs typeface="함초롬돋움"/>
              </a:rPr>
              <a:t>&gt;</a:t>
            </a:r>
            <a:endParaRPr sz="900">
              <a:latin typeface="함초롬돋움"/>
              <a:cs typeface="함초롬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4182" y="5589717"/>
            <a:ext cx="3622349" cy="27470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4773" y="4839499"/>
            <a:ext cx="551815" cy="357632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  <a:spcBef>
                <a:spcPts val="83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5060315"/>
          </a:xfrm>
          <a:custGeom>
            <a:avLst/>
            <a:gdLst/>
            <a:ahLst/>
            <a:cxnLst/>
            <a:rect l="l" t="t" r="r" b="b"/>
            <a:pathLst>
              <a:path w="5794375" h="5060315">
                <a:moveTo>
                  <a:pt x="1524" y="0"/>
                </a:moveTo>
                <a:lnTo>
                  <a:pt x="1524" y="5060238"/>
                </a:lnTo>
              </a:path>
              <a:path w="5794375" h="5060315">
                <a:moveTo>
                  <a:pt x="5792660" y="0"/>
                </a:moveTo>
                <a:lnTo>
                  <a:pt x="5792660" y="5060238"/>
                </a:lnTo>
              </a:path>
              <a:path w="5794375" h="5060315">
                <a:moveTo>
                  <a:pt x="0" y="0"/>
                </a:moveTo>
                <a:lnTo>
                  <a:pt x="5794171" y="0"/>
                </a:lnTo>
              </a:path>
              <a:path w="5794375" h="5060315">
                <a:moveTo>
                  <a:pt x="0" y="5060238"/>
                </a:moveTo>
                <a:lnTo>
                  <a:pt x="5794171" y="5060238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8493099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8814719"/>
            <a:ext cx="5725160" cy="43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000" spc="-40" dirty="0">
                <a:latin typeface="함초롬돋움"/>
                <a:cs typeface="함초롬돋움"/>
              </a:rPr>
              <a:t>지시사항의</a:t>
            </a:r>
            <a:r>
              <a:rPr sz="1000" spc="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정보와</a:t>
            </a:r>
            <a:r>
              <a:rPr sz="1000" spc="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</a:t>
            </a:r>
            <a:r>
              <a:rPr sz="1000" spc="2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내의</a:t>
            </a:r>
            <a:r>
              <a:rPr sz="1000" spc="2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정보를</a:t>
            </a:r>
            <a:r>
              <a:rPr sz="1000" spc="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동일하게</a:t>
            </a:r>
            <a:r>
              <a:rPr sz="1000" spc="2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제공하여</a:t>
            </a:r>
            <a:r>
              <a:rPr sz="1000" spc="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콘텐츠를</a:t>
            </a:r>
            <a:r>
              <a:rPr sz="1000" spc="2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인식하는데</a:t>
            </a:r>
            <a:r>
              <a:rPr sz="1000" spc="2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문제가</a:t>
            </a:r>
            <a:r>
              <a:rPr sz="1000" spc="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없도록</a:t>
            </a:r>
            <a:r>
              <a:rPr sz="1000" spc="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해야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41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초점의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이동순서가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논리적이지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않으며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일관성이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19.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내정보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관리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https://mydata.privacy.go.kr/mbr/info/member-my-page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7690" y="3356749"/>
            <a:ext cx="4775161" cy="30872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08480" y="6483108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함초롬돋움"/>
                <a:cs typeface="함초롬돋움"/>
              </a:rPr>
              <a:t>⇩</a:t>
            </a:r>
            <a:endParaRPr sz="900">
              <a:latin typeface="함초롬돋움"/>
              <a:cs typeface="함초롬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2329" y="6784923"/>
            <a:ext cx="5045870" cy="111467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4773" y="4839499"/>
            <a:ext cx="551815" cy="311658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4600575"/>
          </a:xfrm>
          <a:custGeom>
            <a:avLst/>
            <a:gdLst/>
            <a:ahLst/>
            <a:cxnLst/>
            <a:rect l="l" t="t" r="r" b="b"/>
            <a:pathLst>
              <a:path w="5794375" h="4600575">
                <a:moveTo>
                  <a:pt x="1524" y="0"/>
                </a:moveTo>
                <a:lnTo>
                  <a:pt x="1524" y="4600498"/>
                </a:lnTo>
              </a:path>
              <a:path w="5794375" h="4600575">
                <a:moveTo>
                  <a:pt x="5792660" y="0"/>
                </a:moveTo>
                <a:lnTo>
                  <a:pt x="5792660" y="4600498"/>
                </a:lnTo>
              </a:path>
              <a:path w="5794375" h="4600575">
                <a:moveTo>
                  <a:pt x="0" y="0"/>
                </a:moveTo>
                <a:lnTo>
                  <a:pt x="5794171" y="0"/>
                </a:lnTo>
              </a:path>
              <a:path w="5794375" h="4600575">
                <a:moveTo>
                  <a:pt x="0" y="4600498"/>
                </a:moveTo>
                <a:lnTo>
                  <a:pt x="5794171" y="4600498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8033359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8354973"/>
            <a:ext cx="5725160" cy="633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000" spc="-35" dirty="0">
                <a:latin typeface="함초롬돋움"/>
                <a:cs typeface="함초롬돋움"/>
              </a:rPr>
              <a:t>사용자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운용에</a:t>
            </a:r>
            <a:r>
              <a:rPr sz="1000" spc="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의해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레이어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팝업이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제공되고,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해당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레이어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팝업을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닫을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경우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레이어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팝업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제공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전의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영역으로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초점이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복귀되도록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구현해야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20" dirty="0">
                <a:latin typeface="함초롬돋움"/>
                <a:cs typeface="함초롬돋움"/>
              </a:rPr>
              <a:t>*제3자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제공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20" dirty="0">
                <a:latin typeface="함초롬돋움"/>
                <a:cs typeface="함초롬돋움"/>
              </a:rPr>
              <a:t>동의_V1.0,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철회하기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동일오류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42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5" dirty="0">
                <a:latin typeface="함초롬돋움"/>
                <a:cs typeface="함초롬돋움"/>
              </a:rPr>
              <a:t>1-6.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배경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의미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있는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있으나,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형태의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20.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인증서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관리(공동인증서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등록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https://mydata.privacy.go.kr/mbr/info/auth-center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500800" y="3356749"/>
            <a:ext cx="5159375" cy="4765675"/>
            <a:chOff x="1500800" y="3356749"/>
            <a:chExt cx="5159375" cy="47656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8152" y="3356749"/>
              <a:ext cx="1955761" cy="27173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800" y="6157504"/>
              <a:ext cx="5158849" cy="19644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4839499"/>
            <a:ext cx="551815" cy="329628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4780280"/>
          </a:xfrm>
          <a:custGeom>
            <a:avLst/>
            <a:gdLst/>
            <a:ahLst/>
            <a:cxnLst/>
            <a:rect l="l" t="t" r="r" b="b"/>
            <a:pathLst>
              <a:path w="5794375" h="4780280">
                <a:moveTo>
                  <a:pt x="5792660" y="0"/>
                </a:moveTo>
                <a:lnTo>
                  <a:pt x="5792660" y="4780127"/>
                </a:lnTo>
              </a:path>
              <a:path w="5794375" h="4780280">
                <a:moveTo>
                  <a:pt x="1524" y="0"/>
                </a:moveTo>
                <a:lnTo>
                  <a:pt x="1524" y="4780127"/>
                </a:lnTo>
              </a:path>
              <a:path w="5794375" h="4780280">
                <a:moveTo>
                  <a:pt x="0" y="0"/>
                </a:moveTo>
                <a:lnTo>
                  <a:pt x="5794171" y="0"/>
                </a:lnTo>
              </a:path>
              <a:path w="5794375" h="4780280">
                <a:moveTo>
                  <a:pt x="0" y="4780127"/>
                </a:moveTo>
                <a:lnTo>
                  <a:pt x="5794171" y="478012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8213001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8585455"/>
            <a:ext cx="3332479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의미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있는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배경이미지에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43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720590" cy="110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6.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(색에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무관한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인식)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관계없이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5" dirty="0">
                <a:latin typeface="함초롬돋움"/>
                <a:cs typeface="함초롬돋움"/>
              </a:rPr>
              <a:t>6-1.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색상만으로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구분하거나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인식하도록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제공된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콘텐츠(그래프,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차트,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지도,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필수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입력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항목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등)를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20.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인증서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관리(공동인증서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등록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https://mydata.privacy.go.kr/mbr/info/auth-center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1133" y="3539426"/>
            <a:ext cx="3928275" cy="29030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022176"/>
            <a:ext cx="551815" cy="141922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539426"/>
            <a:ext cx="5794375" cy="2903220"/>
          </a:xfrm>
          <a:custGeom>
            <a:avLst/>
            <a:gdLst/>
            <a:ahLst/>
            <a:cxnLst/>
            <a:rect l="l" t="t" r="r" b="b"/>
            <a:pathLst>
              <a:path w="5794375" h="2903220">
                <a:moveTo>
                  <a:pt x="1524" y="0"/>
                </a:moveTo>
                <a:lnTo>
                  <a:pt x="1524" y="2903092"/>
                </a:lnTo>
              </a:path>
              <a:path w="5794375" h="2903220">
                <a:moveTo>
                  <a:pt x="5792660" y="0"/>
                </a:moveTo>
                <a:lnTo>
                  <a:pt x="5792660" y="2903092"/>
                </a:lnTo>
              </a:path>
              <a:path w="5794375" h="2903220">
                <a:moveTo>
                  <a:pt x="0" y="0"/>
                </a:moveTo>
                <a:lnTo>
                  <a:pt x="5794171" y="0"/>
                </a:lnTo>
              </a:path>
              <a:path w="5794375" h="2903220">
                <a:moveTo>
                  <a:pt x="0" y="2903092"/>
                </a:moveTo>
                <a:lnTo>
                  <a:pt x="5794171" y="2903092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51864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838726"/>
            <a:ext cx="572516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34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색상만으로</a:t>
            </a:r>
            <a:r>
              <a:rPr sz="1000" spc="-35" dirty="0">
                <a:latin typeface="함초롬돋움"/>
                <a:cs typeface="함초롬돋움"/>
              </a:rPr>
              <a:t> 내용을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분별하도록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제공된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-35" dirty="0">
                <a:latin typeface="함초롬돋움"/>
                <a:cs typeface="함초롬돋움"/>
              </a:rPr>
              <a:t> 색맹이나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색약을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사용자는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구분이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어렵기 </a:t>
            </a:r>
            <a:r>
              <a:rPr sz="1000" spc="-35" dirty="0">
                <a:latin typeface="함초롬돋움"/>
                <a:cs typeface="함초롬돋움"/>
              </a:rPr>
              <a:t> 때문에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색상뿐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만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아니라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무늬와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같은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패턴, </a:t>
            </a:r>
            <a:r>
              <a:rPr sz="1000" spc="-40" dirty="0">
                <a:latin typeface="함초롬돋움"/>
                <a:cs typeface="함초롬돋움"/>
              </a:rPr>
              <a:t>외곽선이나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주변정보를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이용해서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정보를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인식할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있도 </a:t>
            </a:r>
            <a:r>
              <a:rPr sz="1000" spc="-35" dirty="0">
                <a:latin typeface="함초롬돋움"/>
                <a:cs typeface="함초롬돋움"/>
              </a:rPr>
              <a:t> 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57" y="286511"/>
            <a:ext cx="617186" cy="2118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9010" y="320097"/>
            <a:ext cx="519657" cy="3611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553919" y="1405838"/>
            <a:ext cx="388620" cy="379730"/>
          </a:xfrm>
          <a:custGeom>
            <a:avLst/>
            <a:gdLst/>
            <a:ahLst/>
            <a:cxnLst/>
            <a:rect l="l" t="t" r="r" b="b"/>
            <a:pathLst>
              <a:path w="388619" h="379730">
                <a:moveTo>
                  <a:pt x="154228" y="290182"/>
                </a:moveTo>
                <a:lnTo>
                  <a:pt x="57124" y="290182"/>
                </a:lnTo>
                <a:lnTo>
                  <a:pt x="57124" y="312508"/>
                </a:lnTo>
                <a:lnTo>
                  <a:pt x="154228" y="312508"/>
                </a:lnTo>
                <a:lnTo>
                  <a:pt x="154228" y="290182"/>
                </a:lnTo>
                <a:close/>
              </a:path>
              <a:path w="388619" h="379730">
                <a:moveTo>
                  <a:pt x="154228" y="245541"/>
                </a:moveTo>
                <a:lnTo>
                  <a:pt x="57124" y="245541"/>
                </a:lnTo>
                <a:lnTo>
                  <a:pt x="57124" y="267868"/>
                </a:lnTo>
                <a:lnTo>
                  <a:pt x="154228" y="267868"/>
                </a:lnTo>
                <a:lnTo>
                  <a:pt x="154228" y="245541"/>
                </a:lnTo>
                <a:close/>
              </a:path>
              <a:path w="388619" h="379730">
                <a:moveTo>
                  <a:pt x="154228" y="111607"/>
                </a:moveTo>
                <a:lnTo>
                  <a:pt x="57124" y="111607"/>
                </a:lnTo>
                <a:lnTo>
                  <a:pt x="57124" y="178574"/>
                </a:lnTo>
                <a:lnTo>
                  <a:pt x="154228" y="178574"/>
                </a:lnTo>
                <a:lnTo>
                  <a:pt x="154228" y="111607"/>
                </a:lnTo>
                <a:close/>
              </a:path>
              <a:path w="388619" h="379730">
                <a:moveTo>
                  <a:pt x="274193" y="245541"/>
                </a:moveTo>
                <a:lnTo>
                  <a:pt x="177088" y="245541"/>
                </a:lnTo>
                <a:lnTo>
                  <a:pt x="177088" y="312508"/>
                </a:lnTo>
                <a:lnTo>
                  <a:pt x="274193" y="312508"/>
                </a:lnTo>
                <a:lnTo>
                  <a:pt x="274193" y="245541"/>
                </a:lnTo>
                <a:close/>
              </a:path>
              <a:path w="388619" h="379730">
                <a:moveTo>
                  <a:pt x="274193" y="200901"/>
                </a:moveTo>
                <a:lnTo>
                  <a:pt x="57124" y="200901"/>
                </a:lnTo>
                <a:lnTo>
                  <a:pt x="57124" y="223215"/>
                </a:lnTo>
                <a:lnTo>
                  <a:pt x="274193" y="223215"/>
                </a:lnTo>
                <a:lnTo>
                  <a:pt x="274193" y="200901"/>
                </a:lnTo>
                <a:close/>
              </a:path>
              <a:path w="388619" h="379730">
                <a:moveTo>
                  <a:pt x="274193" y="156248"/>
                </a:moveTo>
                <a:lnTo>
                  <a:pt x="177088" y="156248"/>
                </a:lnTo>
                <a:lnTo>
                  <a:pt x="177088" y="178574"/>
                </a:lnTo>
                <a:lnTo>
                  <a:pt x="274193" y="178574"/>
                </a:lnTo>
                <a:lnTo>
                  <a:pt x="274193" y="156248"/>
                </a:lnTo>
                <a:close/>
              </a:path>
              <a:path w="388619" h="379730">
                <a:moveTo>
                  <a:pt x="274193" y="111607"/>
                </a:moveTo>
                <a:lnTo>
                  <a:pt x="177088" y="111607"/>
                </a:lnTo>
                <a:lnTo>
                  <a:pt x="177088" y="133934"/>
                </a:lnTo>
                <a:lnTo>
                  <a:pt x="274193" y="133934"/>
                </a:lnTo>
                <a:lnTo>
                  <a:pt x="274193" y="111607"/>
                </a:lnTo>
                <a:close/>
              </a:path>
              <a:path w="388619" h="379730">
                <a:moveTo>
                  <a:pt x="274193" y="66967"/>
                </a:moveTo>
                <a:lnTo>
                  <a:pt x="57124" y="66967"/>
                </a:lnTo>
                <a:lnTo>
                  <a:pt x="57124" y="89281"/>
                </a:lnTo>
                <a:lnTo>
                  <a:pt x="274193" y="89281"/>
                </a:lnTo>
                <a:lnTo>
                  <a:pt x="274193" y="66967"/>
                </a:lnTo>
                <a:close/>
              </a:path>
              <a:path w="388619" h="379730">
                <a:moveTo>
                  <a:pt x="388442" y="33477"/>
                </a:moveTo>
                <a:lnTo>
                  <a:pt x="354177" y="33477"/>
                </a:lnTo>
                <a:lnTo>
                  <a:pt x="354177" y="66967"/>
                </a:lnTo>
                <a:lnTo>
                  <a:pt x="354177" y="340969"/>
                </a:lnTo>
                <a:lnTo>
                  <a:pt x="349034" y="345998"/>
                </a:lnTo>
                <a:lnTo>
                  <a:pt x="336461" y="345998"/>
                </a:lnTo>
                <a:lnTo>
                  <a:pt x="331317" y="340969"/>
                </a:lnTo>
                <a:lnTo>
                  <a:pt x="331317" y="66967"/>
                </a:lnTo>
                <a:lnTo>
                  <a:pt x="354177" y="66967"/>
                </a:lnTo>
                <a:lnTo>
                  <a:pt x="354177" y="33477"/>
                </a:lnTo>
                <a:lnTo>
                  <a:pt x="331317" y="33477"/>
                </a:lnTo>
                <a:lnTo>
                  <a:pt x="331317" y="0"/>
                </a:lnTo>
                <a:lnTo>
                  <a:pt x="298754" y="0"/>
                </a:lnTo>
                <a:lnTo>
                  <a:pt x="298754" y="345998"/>
                </a:lnTo>
                <a:lnTo>
                  <a:pt x="39408" y="345998"/>
                </a:lnTo>
                <a:lnTo>
                  <a:pt x="34277" y="340969"/>
                </a:lnTo>
                <a:lnTo>
                  <a:pt x="34277" y="33477"/>
                </a:lnTo>
                <a:lnTo>
                  <a:pt x="297040" y="33477"/>
                </a:lnTo>
                <a:lnTo>
                  <a:pt x="297040" y="338734"/>
                </a:lnTo>
                <a:lnTo>
                  <a:pt x="297611" y="342646"/>
                </a:lnTo>
                <a:lnTo>
                  <a:pt x="298754" y="345998"/>
                </a:lnTo>
                <a:lnTo>
                  <a:pt x="298754" y="0"/>
                </a:lnTo>
                <a:lnTo>
                  <a:pt x="0" y="0"/>
                </a:lnTo>
                <a:lnTo>
                  <a:pt x="0" y="334835"/>
                </a:lnTo>
                <a:lnTo>
                  <a:pt x="3606" y="352171"/>
                </a:lnTo>
                <a:lnTo>
                  <a:pt x="13423" y="366356"/>
                </a:lnTo>
                <a:lnTo>
                  <a:pt x="27952" y="375958"/>
                </a:lnTo>
                <a:lnTo>
                  <a:pt x="45694" y="379476"/>
                </a:lnTo>
                <a:lnTo>
                  <a:pt x="342747" y="379476"/>
                </a:lnTo>
                <a:lnTo>
                  <a:pt x="384835" y="352171"/>
                </a:lnTo>
                <a:lnTo>
                  <a:pt x="388442" y="334835"/>
                </a:lnTo>
                <a:lnTo>
                  <a:pt x="388442" y="66967"/>
                </a:lnTo>
                <a:lnTo>
                  <a:pt x="388442" y="334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6492" y="1260728"/>
            <a:ext cx="1369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000000"/>
                </a:solidFill>
              </a:rPr>
              <a:t>INDEX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3528440" y="5205326"/>
            <a:ext cx="2973705" cy="240665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b="1" spc="20" dirty="0">
                <a:solidFill>
                  <a:srgbClr val="8FB9C3"/>
                </a:solidFill>
                <a:latin typeface="Noto Sans KR Black"/>
                <a:cs typeface="Noto Sans KR Black"/>
              </a:rPr>
              <a:t>전문가심사</a:t>
            </a:r>
            <a:endParaRPr sz="1600">
              <a:latin typeface="Noto Sans KR Black"/>
              <a:cs typeface="Noto Sans KR Black"/>
            </a:endParaRPr>
          </a:p>
          <a:p>
            <a:pPr marL="82550" indent="-70485">
              <a:lnSpc>
                <a:spcPct val="100000"/>
              </a:lnSpc>
              <a:spcBef>
                <a:spcPts val="450"/>
              </a:spcBef>
              <a:buSzPct val="71428"/>
              <a:buFont typeface="Calibri"/>
              <a:buChar char="•"/>
              <a:tabLst>
                <a:tab pos="83185" algn="l"/>
              </a:tabLst>
            </a:pPr>
            <a:r>
              <a:rPr sz="1400" spc="-40" dirty="0">
                <a:latin typeface="함초롬돋움"/>
                <a:cs typeface="함초롬돋움"/>
              </a:rPr>
              <a:t>웹 접근성</a:t>
            </a:r>
            <a:r>
              <a:rPr sz="1400" spc="-3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품질인증</a:t>
            </a:r>
            <a:r>
              <a:rPr sz="1400" spc="-50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전문가 심사보고서</a:t>
            </a:r>
            <a:endParaRPr sz="1400">
              <a:latin typeface="함초롬돋움"/>
              <a:cs typeface="함초롬돋움"/>
            </a:endParaRPr>
          </a:p>
          <a:p>
            <a:pPr marL="82550" indent="-70485">
              <a:lnSpc>
                <a:spcPct val="100000"/>
              </a:lnSpc>
              <a:spcBef>
                <a:spcPts val="409"/>
              </a:spcBef>
              <a:buSzPct val="71428"/>
              <a:buFont typeface="Calibri"/>
              <a:buChar char="•"/>
              <a:tabLst>
                <a:tab pos="83185" algn="l"/>
              </a:tabLst>
            </a:pPr>
            <a:r>
              <a:rPr sz="1400" spc="-40" dirty="0">
                <a:latin typeface="함초롬돋움"/>
                <a:cs typeface="함초롬돋움"/>
              </a:rPr>
              <a:t>웹</a:t>
            </a:r>
            <a:r>
              <a:rPr sz="1400" spc="-5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접근성</a:t>
            </a:r>
            <a:r>
              <a:rPr sz="1400" spc="-50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품질인증</a:t>
            </a:r>
            <a:r>
              <a:rPr sz="1400" spc="-6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전문가</a:t>
            </a:r>
            <a:r>
              <a:rPr sz="1400" spc="-5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심사대상</a:t>
            </a:r>
            <a:endParaRPr sz="14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spc="60" dirty="0">
                <a:latin typeface="함초롬돋움"/>
                <a:cs typeface="함초롬돋움"/>
              </a:rPr>
              <a:t>(</a:t>
            </a:r>
            <a:r>
              <a:rPr sz="1400" spc="-40" dirty="0">
                <a:latin typeface="함초롬돋움"/>
                <a:cs typeface="함초롬돋움"/>
              </a:rPr>
              <a:t>페이지 </a:t>
            </a:r>
            <a:r>
              <a:rPr sz="1400" spc="-45" dirty="0">
                <a:latin typeface="함초롬돋움"/>
                <a:cs typeface="함초롬돋움"/>
              </a:rPr>
              <a:t>&amp;</a:t>
            </a:r>
            <a:r>
              <a:rPr sz="1400" spc="-40" dirty="0">
                <a:latin typeface="함초롬돋움"/>
                <a:cs typeface="함초롬돋움"/>
              </a:rPr>
              <a:t> 동영</a:t>
            </a:r>
            <a:r>
              <a:rPr sz="1400" spc="-45" dirty="0">
                <a:latin typeface="함초롬돋움"/>
                <a:cs typeface="함초롬돋움"/>
              </a:rPr>
              <a:t>상</a:t>
            </a:r>
            <a:r>
              <a:rPr sz="1400" spc="70" dirty="0">
                <a:latin typeface="함초롬돋움"/>
                <a:cs typeface="함초롬돋움"/>
              </a:rPr>
              <a:t>)</a:t>
            </a:r>
            <a:endParaRPr sz="1400">
              <a:latin typeface="함초롬돋움"/>
              <a:cs typeface="함초롬돋움"/>
            </a:endParaRPr>
          </a:p>
          <a:p>
            <a:pPr marL="82550" indent="-70485">
              <a:lnSpc>
                <a:spcPct val="100000"/>
              </a:lnSpc>
              <a:spcBef>
                <a:spcPts val="409"/>
              </a:spcBef>
              <a:buSzPct val="71428"/>
              <a:buFont typeface="Calibri"/>
              <a:buChar char="•"/>
              <a:tabLst>
                <a:tab pos="83185" algn="l"/>
              </a:tabLst>
            </a:pPr>
            <a:r>
              <a:rPr sz="1400" spc="-40" dirty="0">
                <a:latin typeface="함초롬돋움"/>
                <a:cs typeface="함초롬돋움"/>
              </a:rPr>
              <a:t>웹 접근성</a:t>
            </a:r>
            <a:r>
              <a:rPr sz="1400" spc="-3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품질인증</a:t>
            </a:r>
            <a:r>
              <a:rPr sz="1400" spc="-50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전문가 상세보고서</a:t>
            </a:r>
            <a:endParaRPr sz="14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Char char="•"/>
            </a:pPr>
            <a:endParaRPr sz="1000">
              <a:latin typeface="함초롬돋움"/>
              <a:cs typeface="함초롬돋움"/>
            </a:endParaRPr>
          </a:p>
          <a:p>
            <a:pPr marL="13335">
              <a:lnSpc>
                <a:spcPct val="100000"/>
              </a:lnSpc>
            </a:pPr>
            <a:r>
              <a:rPr sz="1600" b="1" spc="20" dirty="0">
                <a:solidFill>
                  <a:srgbClr val="8FB9C3"/>
                </a:solidFill>
                <a:latin typeface="Noto Sans KR Black"/>
                <a:cs typeface="Noto Sans KR Black"/>
              </a:rPr>
              <a:t>사용자심사</a:t>
            </a:r>
            <a:endParaRPr sz="1600">
              <a:latin typeface="Noto Sans KR Black"/>
              <a:cs typeface="Noto Sans KR Black"/>
            </a:endParaRPr>
          </a:p>
          <a:p>
            <a:pPr marL="83820" indent="-71120">
              <a:lnSpc>
                <a:spcPct val="100000"/>
              </a:lnSpc>
              <a:spcBef>
                <a:spcPts val="455"/>
              </a:spcBef>
              <a:buSzPct val="71428"/>
              <a:buFont typeface="Calibri"/>
              <a:buChar char="•"/>
              <a:tabLst>
                <a:tab pos="84455" algn="l"/>
              </a:tabLst>
            </a:pPr>
            <a:r>
              <a:rPr sz="1400" spc="-40" dirty="0">
                <a:latin typeface="함초롬돋움"/>
                <a:cs typeface="함초롬돋움"/>
              </a:rPr>
              <a:t>웹 접근성</a:t>
            </a:r>
            <a:r>
              <a:rPr sz="1400" spc="-3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품질인증</a:t>
            </a:r>
            <a:r>
              <a:rPr sz="1400" spc="-50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사용자</a:t>
            </a:r>
            <a:r>
              <a:rPr sz="1400" spc="-3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심사보고서</a:t>
            </a:r>
            <a:endParaRPr sz="1400">
              <a:latin typeface="함초롬돋움"/>
              <a:cs typeface="함초롬돋움"/>
            </a:endParaRPr>
          </a:p>
          <a:p>
            <a:pPr marL="83820" indent="-71120">
              <a:lnSpc>
                <a:spcPct val="100000"/>
              </a:lnSpc>
              <a:spcBef>
                <a:spcPts val="405"/>
              </a:spcBef>
              <a:buSzPct val="71428"/>
              <a:buFont typeface="Calibri"/>
              <a:buChar char="•"/>
              <a:tabLst>
                <a:tab pos="84455" algn="l"/>
              </a:tabLst>
            </a:pPr>
            <a:r>
              <a:rPr sz="1400" spc="-40" dirty="0">
                <a:latin typeface="함초롬돋움"/>
                <a:cs typeface="함초롬돋움"/>
              </a:rPr>
              <a:t>웹 접근성</a:t>
            </a:r>
            <a:r>
              <a:rPr sz="1400" spc="-3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품질인증</a:t>
            </a:r>
            <a:r>
              <a:rPr sz="1400" spc="-50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사용자</a:t>
            </a:r>
            <a:r>
              <a:rPr sz="1400" spc="-35" dirty="0">
                <a:latin typeface="함초롬돋움"/>
                <a:cs typeface="함초롬돋움"/>
              </a:rPr>
              <a:t> </a:t>
            </a:r>
            <a:r>
              <a:rPr sz="1400" spc="-40" dirty="0">
                <a:latin typeface="함초롬돋움"/>
                <a:cs typeface="함초롬돋움"/>
              </a:rPr>
              <a:t>상세보고서</a:t>
            </a:r>
            <a:endParaRPr sz="1400">
              <a:latin typeface="함초롬돋움"/>
              <a:cs typeface="함초롬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5557" y="9084055"/>
            <a:ext cx="4476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45" dirty="0">
                <a:solidFill>
                  <a:srgbClr val="585858"/>
                </a:solidFill>
                <a:latin typeface="함초롬돋움"/>
                <a:cs typeface="함초롬돋움"/>
              </a:rPr>
              <a:t>※</a:t>
            </a:r>
            <a:r>
              <a:rPr sz="1000" spc="-20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585858"/>
                </a:solidFill>
                <a:latin typeface="함초롬돋움"/>
                <a:cs typeface="함초롬돋움"/>
              </a:rPr>
              <a:t>위의</a:t>
            </a:r>
            <a:r>
              <a:rPr sz="1000" spc="-15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함초롬돋움"/>
                <a:cs typeface="함초롬돋움"/>
              </a:rPr>
              <a:t>index는</a:t>
            </a:r>
            <a:r>
              <a:rPr sz="1000" spc="-5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585858"/>
                </a:solidFill>
                <a:latin typeface="함초롬돋움"/>
                <a:cs typeface="함초롬돋움"/>
              </a:rPr>
              <a:t>기본</a:t>
            </a:r>
            <a:r>
              <a:rPr sz="1000" spc="-15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25" dirty="0">
                <a:solidFill>
                  <a:srgbClr val="585858"/>
                </a:solidFill>
                <a:latin typeface="함초롬돋움"/>
                <a:cs typeface="함초롬돋움"/>
              </a:rPr>
              <a:t>서식으로,</a:t>
            </a:r>
            <a:r>
              <a:rPr sz="1000" spc="-5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585858"/>
                </a:solidFill>
                <a:latin typeface="함초롬돋움"/>
                <a:cs typeface="함초롬돋움"/>
              </a:rPr>
              <a:t>심사결과에</a:t>
            </a:r>
            <a:r>
              <a:rPr sz="1000" spc="-10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585858"/>
                </a:solidFill>
                <a:latin typeface="함초롬돋움"/>
                <a:cs typeface="함초롬돋움"/>
              </a:rPr>
              <a:t>따라</a:t>
            </a:r>
            <a:r>
              <a:rPr sz="1000" spc="-15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585858"/>
                </a:solidFill>
                <a:latin typeface="함초롬돋움"/>
                <a:cs typeface="함초롬돋움"/>
              </a:rPr>
              <a:t>상세보고서가</a:t>
            </a:r>
            <a:r>
              <a:rPr sz="1000" spc="10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585858"/>
                </a:solidFill>
                <a:latin typeface="함초롬돋움"/>
                <a:cs typeface="함초롬돋움"/>
              </a:rPr>
              <a:t>없을</a:t>
            </a:r>
            <a:r>
              <a:rPr sz="1000" spc="-15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585858"/>
                </a:solidFill>
                <a:latin typeface="함초롬돋움"/>
                <a:cs typeface="함초롬돋움"/>
              </a:rPr>
              <a:t>수도</a:t>
            </a:r>
            <a:r>
              <a:rPr sz="1000" spc="-20" dirty="0">
                <a:solidFill>
                  <a:srgbClr val="585858"/>
                </a:solidFill>
                <a:latin typeface="함초롬돋움"/>
                <a:cs typeface="함초롬돋움"/>
              </a:rPr>
              <a:t> </a:t>
            </a:r>
            <a:r>
              <a:rPr sz="1000" spc="-25" dirty="0">
                <a:solidFill>
                  <a:srgbClr val="585858"/>
                </a:solidFill>
                <a:latin typeface="함초롬돋움"/>
                <a:cs typeface="함초롬돋움"/>
              </a:rPr>
              <a:t>있습니다.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3396" y="5198363"/>
            <a:ext cx="0" cy="2513330"/>
          </a:xfrm>
          <a:custGeom>
            <a:avLst/>
            <a:gdLst/>
            <a:ahLst/>
            <a:cxnLst/>
            <a:rect l="l" t="t" r="r" b="b"/>
            <a:pathLst>
              <a:path h="2513329">
                <a:moveTo>
                  <a:pt x="0" y="0"/>
                </a:moveTo>
                <a:lnTo>
                  <a:pt x="0" y="2512949"/>
                </a:lnTo>
              </a:path>
            </a:pathLst>
          </a:custGeom>
          <a:ln w="19050">
            <a:solidFill>
              <a:srgbClr val="8FB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084954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10.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5" dirty="0">
                <a:latin typeface="함초롬돋움"/>
                <a:cs typeface="함초롬돋움"/>
              </a:rPr>
              <a:t>(키보드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사용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보장)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모든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기능은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키보드만으로도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10-1.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키보드로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접근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및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운용이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불가능한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20.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인증서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관리(공동인증서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등록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https://mydata.privacy.go.kr/mbr/info/auth-center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4370" y="3356749"/>
            <a:ext cx="2121789" cy="287112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38747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2871470"/>
          </a:xfrm>
          <a:custGeom>
            <a:avLst/>
            <a:gdLst/>
            <a:ahLst/>
            <a:cxnLst/>
            <a:rect l="l" t="t" r="r" b="b"/>
            <a:pathLst>
              <a:path w="5794375" h="2871470">
                <a:moveTo>
                  <a:pt x="1524" y="0"/>
                </a:moveTo>
                <a:lnTo>
                  <a:pt x="1524" y="2871127"/>
                </a:lnTo>
              </a:path>
              <a:path w="5794375" h="2871470">
                <a:moveTo>
                  <a:pt x="5792660" y="0"/>
                </a:moveTo>
                <a:lnTo>
                  <a:pt x="5792660" y="2871127"/>
                </a:lnTo>
              </a:path>
              <a:path w="5794375" h="2871470">
                <a:moveTo>
                  <a:pt x="0" y="0"/>
                </a:moveTo>
                <a:lnTo>
                  <a:pt x="5794171" y="0"/>
                </a:lnTo>
              </a:path>
              <a:path w="5794375" h="2871470">
                <a:moveTo>
                  <a:pt x="0" y="2871127"/>
                </a:moveTo>
                <a:lnTo>
                  <a:pt x="5794171" y="287112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303988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622554"/>
            <a:ext cx="5725160" cy="6362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35" dirty="0">
                <a:latin typeface="함초롬돋움"/>
                <a:cs typeface="함초롬돋움"/>
              </a:rPr>
              <a:t>마우스로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제어할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제어할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 marR="5080">
              <a:lnSpc>
                <a:spcPct val="132900"/>
              </a:lnSpc>
              <a:spcBef>
                <a:spcPts val="10"/>
              </a:spcBef>
            </a:pPr>
            <a:r>
              <a:rPr sz="1000" spc="-20" dirty="0">
                <a:latin typeface="함초롬돋움"/>
                <a:cs typeface="함초롬돋움"/>
              </a:rPr>
              <a:t>*주민등록번호</a:t>
            </a:r>
            <a:r>
              <a:rPr sz="1000" spc="24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뒷자리를</a:t>
            </a:r>
            <a:r>
              <a:rPr sz="1000" spc="-2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입력하고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55" dirty="0">
                <a:latin typeface="함초롬돋움"/>
                <a:cs typeface="함초롬돋움"/>
              </a:rPr>
              <a:t>‘입력완료’를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실행</a:t>
            </a:r>
            <a:r>
              <a:rPr sz="1000" spc="23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했을</a:t>
            </a:r>
            <a:r>
              <a:rPr sz="1000" spc="23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때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초기화되어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60" dirty="0">
                <a:latin typeface="함초롬돋움"/>
                <a:cs typeface="함초롬돋움"/>
              </a:rPr>
              <a:t>‘확인’으로</a:t>
            </a:r>
            <a:r>
              <a:rPr sz="1000" spc="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접근이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불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가능함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45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초점의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이동순서가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논리적이지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않으며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일관성이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20.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인증서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관리(공동인증서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등록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https://mydata.privacy.go.kr/mbr/info/auth-center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9340" y="3536378"/>
            <a:ext cx="1699869" cy="23017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76494" y="5365714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함초롬돋움"/>
                <a:cs typeface="함초롬돋움"/>
              </a:rPr>
              <a:t>⇨</a:t>
            </a:r>
            <a:endParaRPr sz="900">
              <a:latin typeface="함초롬돋움"/>
              <a:cs typeface="함초롬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7350" y="3430428"/>
            <a:ext cx="1763852" cy="24290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6318087"/>
            <a:ext cx="5725160" cy="43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000" spc="-35" dirty="0">
                <a:latin typeface="함초롬돋움"/>
                <a:cs typeface="함초롬돋움"/>
              </a:rPr>
              <a:t>사용자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운용에</a:t>
            </a:r>
            <a:r>
              <a:rPr sz="1000" spc="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의해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레이어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팝업이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제공되고,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해당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레이어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팝업을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닫을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경우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레이어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팝업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제공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전의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영역으로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초점이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복귀되도록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구현해야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46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23.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20" dirty="0">
                <a:latin typeface="함초롬돋움"/>
                <a:cs typeface="함초롬돋움"/>
              </a:rPr>
              <a:t>(레이블과</a:t>
            </a:r>
            <a:r>
              <a:rPr sz="1000" spc="5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네임)</a:t>
            </a:r>
            <a:r>
              <a:rPr sz="1000" spc="3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이미지가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포함된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레이블이</a:t>
            </a:r>
            <a:r>
              <a:rPr sz="1000" spc="7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사용자</a:t>
            </a:r>
            <a:r>
              <a:rPr sz="1000" spc="33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인터페이스</a:t>
            </a:r>
            <a:r>
              <a:rPr sz="1000" spc="3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구성요소는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네임에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표시되는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해당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23-1.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시각적으로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보이는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텍스트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레이블(label)에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대한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접근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가능한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네임(name)을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포함하지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21.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접속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이력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https://mydata.privacy.go.kr/mbr/info/connection-history-inquiry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487" y="3719562"/>
            <a:ext cx="4915554" cy="7455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270827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  <a:spcBef>
                <a:spcPts val="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01725" y="3355225"/>
            <a:ext cx="5794375" cy="4196080"/>
            <a:chOff x="901725" y="3355225"/>
            <a:chExt cx="5794375" cy="41960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108" y="4839512"/>
              <a:ext cx="5127754" cy="26864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1725" y="3356749"/>
              <a:ext cx="5794375" cy="4192904"/>
            </a:xfrm>
            <a:custGeom>
              <a:avLst/>
              <a:gdLst/>
              <a:ahLst/>
              <a:cxnLst/>
              <a:rect l="l" t="t" r="r" b="b"/>
              <a:pathLst>
                <a:path w="5794375" h="4192904">
                  <a:moveTo>
                    <a:pt x="1524" y="0"/>
                  </a:moveTo>
                  <a:lnTo>
                    <a:pt x="1524" y="4192511"/>
                  </a:lnTo>
                </a:path>
                <a:path w="5794375" h="4192904">
                  <a:moveTo>
                    <a:pt x="5792660" y="0"/>
                  </a:moveTo>
                  <a:lnTo>
                    <a:pt x="5792660" y="4192511"/>
                  </a:lnTo>
                </a:path>
                <a:path w="5794375" h="4192904">
                  <a:moveTo>
                    <a:pt x="0" y="0"/>
                  </a:moveTo>
                  <a:lnTo>
                    <a:pt x="5794171" y="0"/>
                  </a:lnTo>
                </a:path>
                <a:path w="5794375" h="4192904">
                  <a:moveTo>
                    <a:pt x="0" y="4192511"/>
                  </a:moveTo>
                  <a:lnTo>
                    <a:pt x="5794171" y="4192511"/>
                  </a:lnTo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03249" y="7625371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7997833"/>
            <a:ext cx="399542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보이는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5" dirty="0">
                <a:latin typeface="함초롬돋움"/>
                <a:cs typeface="함초롬돋움"/>
              </a:rPr>
              <a:t>네임(name)을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동일하게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47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726430" cy="110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29.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5" dirty="0">
                <a:latin typeface="함초롬돋움"/>
                <a:cs typeface="함초롬돋움"/>
              </a:rPr>
              <a:t>(레이블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입력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서식에는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대응하는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10" dirty="0">
                <a:latin typeface="함초롬돋움"/>
                <a:cs typeface="함초롬돋움"/>
              </a:rPr>
              <a:t>29-1.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&lt;input&gt;,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&lt;textarea&gt;,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&lt;select&gt;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25" dirty="0">
                <a:latin typeface="함초롬돋움"/>
                <a:cs typeface="함초롬돋움"/>
              </a:rPr>
              <a:t>1:1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대응하는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&lt;label&gt;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요소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  </a:t>
            </a:r>
            <a:r>
              <a:rPr sz="900" spc="-15" dirty="0">
                <a:latin typeface="함초롬돋움"/>
                <a:cs typeface="함초롬돋움"/>
              </a:rPr>
              <a:t>title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속성을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않거나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설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명이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21.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접속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이력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https://mydata.privacy.go.kr/mbr/info/connection-history-inquiry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487" y="3610039"/>
            <a:ext cx="4915554" cy="7464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5730" y="4563957"/>
            <a:ext cx="4049540" cy="16269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5022176"/>
            <a:ext cx="551815" cy="117729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539426"/>
            <a:ext cx="5794375" cy="2661285"/>
          </a:xfrm>
          <a:custGeom>
            <a:avLst/>
            <a:gdLst/>
            <a:ahLst/>
            <a:cxnLst/>
            <a:rect l="l" t="t" r="r" b="b"/>
            <a:pathLst>
              <a:path w="5794375" h="2661285">
                <a:moveTo>
                  <a:pt x="1524" y="0"/>
                </a:moveTo>
                <a:lnTo>
                  <a:pt x="1524" y="2661043"/>
                </a:lnTo>
              </a:path>
              <a:path w="5794375" h="2661285">
                <a:moveTo>
                  <a:pt x="5792660" y="0"/>
                </a:moveTo>
                <a:lnTo>
                  <a:pt x="5792660" y="2661043"/>
                </a:lnTo>
              </a:path>
              <a:path w="5794375" h="2661285">
                <a:moveTo>
                  <a:pt x="0" y="0"/>
                </a:moveTo>
                <a:lnTo>
                  <a:pt x="5794171" y="0"/>
                </a:lnTo>
              </a:path>
              <a:path w="5794375" h="2661285">
                <a:moveTo>
                  <a:pt x="0" y="2661043"/>
                </a:moveTo>
                <a:lnTo>
                  <a:pt x="5794171" y="266104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6276581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6595153"/>
            <a:ext cx="4291965" cy="4337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40" dirty="0">
                <a:latin typeface="함초롬돋움"/>
                <a:cs typeface="함초롬돋움"/>
              </a:rPr>
              <a:t>입력서식에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1:1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대응하는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&lt;label&gt;요소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또는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적절한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title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속성을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15" dirty="0">
                <a:latin typeface="함초롬돋움"/>
                <a:cs typeface="함초롬돋움"/>
              </a:rPr>
              <a:t>*&lt;label&gt;의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for와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입력서식의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id가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1:1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대응해야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48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5" dirty="0">
                <a:latin typeface="함초롬돋움"/>
                <a:cs typeface="함초롬돋움"/>
              </a:rPr>
              <a:t>1-6.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배경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의미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있는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있으나,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형태의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1730" y="4091293"/>
            <a:ext cx="1637414" cy="2100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965" y="4520291"/>
            <a:ext cx="4976493" cy="8645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356749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6368933"/>
            <a:ext cx="194945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49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11-2.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초점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키보드의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위치를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나타내는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시각적으로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표시되지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4131" y="4538313"/>
            <a:ext cx="1646934" cy="3054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318087"/>
            <a:ext cx="4966970" cy="6343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키보드가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접근된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개체에는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받은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요소(예: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포커스링)가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명확하게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보이도록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5" dirty="0">
                <a:latin typeface="함초롬돋움"/>
                <a:cs typeface="함초롬돋움"/>
              </a:rPr>
              <a:t>*개체와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초점의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동일한(비슷한)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오류</a:t>
            </a:r>
            <a:endParaRPr sz="1000">
              <a:latin typeface="함초롬돋움"/>
              <a:cs typeface="함초롬돋움"/>
            </a:endParaRPr>
          </a:p>
          <a:p>
            <a:pPr marL="76200">
              <a:lnSpc>
                <a:spcPct val="100000"/>
              </a:lnSpc>
              <a:spcBef>
                <a:spcPts val="405"/>
              </a:spcBef>
            </a:pPr>
            <a:r>
              <a:rPr sz="1000" spc="-45" dirty="0">
                <a:latin typeface="함초롬돋움"/>
                <a:cs typeface="함초롬돋움"/>
              </a:rPr>
              <a:t>&lt;예시&gt;</a:t>
            </a:r>
            <a:endParaRPr sz="1000">
              <a:latin typeface="함초롬돋움"/>
              <a:cs typeface="함초롬돋움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42" y="7056710"/>
            <a:ext cx="1044502" cy="3950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50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44309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14.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20" dirty="0">
                <a:latin typeface="함초롬돋움"/>
                <a:cs typeface="함초롬돋움"/>
              </a:rPr>
              <a:t>(응답시간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조절)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시간제한이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응답시간을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조절할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14-1.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시간제한이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있는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콘텐츠를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제어할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있는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수단을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2661" y="3509744"/>
            <a:ext cx="3590238" cy="22591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368933"/>
            <a:ext cx="430784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시간제한이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있는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응답시간을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조절할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(예:시간연장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10" dirty="0">
                <a:latin typeface="함초롬돋움"/>
                <a:cs typeface="함초롬돋움"/>
              </a:rPr>
              <a:t>등)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8180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(제목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페이지,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프레임,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블록에는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제목을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18-2.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페이지에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제목을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적절하게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03763" y="3387101"/>
            <a:ext cx="4359275" cy="4023995"/>
            <a:chOff x="1803763" y="3387101"/>
            <a:chExt cx="4359275" cy="40239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1025" y="3387101"/>
              <a:ext cx="3210378" cy="8332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3763" y="5725542"/>
              <a:ext cx="4359149" cy="168508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21180" y="4278765"/>
            <a:ext cx="120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함초롬돋움"/>
                <a:cs typeface="함초롬돋움"/>
              </a:rPr>
              <a:t>⇩</a:t>
            </a:r>
            <a:endParaRPr sz="900">
              <a:latin typeface="함초롬돋움"/>
              <a:cs typeface="함초롬돋움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3723" y="4540998"/>
            <a:ext cx="3406721" cy="110838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04773" y="4839499"/>
            <a:ext cx="551815" cy="258508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750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1725" y="3356749"/>
            <a:ext cx="5794375" cy="4069715"/>
          </a:xfrm>
          <a:custGeom>
            <a:avLst/>
            <a:gdLst/>
            <a:ahLst/>
            <a:cxnLst/>
            <a:rect l="l" t="t" r="r" b="b"/>
            <a:pathLst>
              <a:path w="5794375" h="4069715">
                <a:moveTo>
                  <a:pt x="1524" y="0"/>
                </a:moveTo>
                <a:lnTo>
                  <a:pt x="1524" y="4069194"/>
                </a:lnTo>
              </a:path>
              <a:path w="5794375" h="4069715">
                <a:moveTo>
                  <a:pt x="5792660" y="0"/>
                </a:moveTo>
                <a:lnTo>
                  <a:pt x="5792660" y="4069194"/>
                </a:lnTo>
              </a:path>
              <a:path w="5794375" h="4069715">
                <a:moveTo>
                  <a:pt x="0" y="0"/>
                </a:moveTo>
                <a:lnTo>
                  <a:pt x="5794171" y="0"/>
                </a:lnTo>
              </a:path>
              <a:path w="5794375" h="4069715">
                <a:moveTo>
                  <a:pt x="0" y="4069194"/>
                </a:moveTo>
                <a:lnTo>
                  <a:pt x="5794171" y="4069194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3249" y="7502067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357" y="7823678"/>
            <a:ext cx="3453129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페이지의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내용에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맞는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세분화된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페이지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35" dirty="0">
                <a:latin typeface="함초롬돋움"/>
                <a:cs typeface="함초롬돋움"/>
              </a:rPr>
              <a:t>*‘아이디/비밀번호’까지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페이지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타이틀로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제공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52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26.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(사용자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요구에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따른</a:t>
            </a:r>
            <a:r>
              <a:rPr sz="1000" spc="-10" dirty="0">
                <a:latin typeface="함초롬돋움"/>
                <a:cs typeface="함초롬돋움"/>
              </a:rPr>
              <a:t> 실행)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사용자가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의도하지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않은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기능(새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창,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변화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등)은</a:t>
            </a:r>
            <a:r>
              <a:rPr sz="1000" spc="24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실행되지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않아야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26-3.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사용자가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의도하지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초점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변화나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기능이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발생되어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맥락상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불편을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주는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500" y="3441641"/>
            <a:ext cx="1370937" cy="96061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75636" y="4524387"/>
            <a:ext cx="3599268" cy="80987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08480" y="5373325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함초롬돋움"/>
                <a:cs typeface="함초롬돋움"/>
              </a:rPr>
              <a:t>⇩</a:t>
            </a:r>
            <a:endParaRPr sz="900">
              <a:latin typeface="함초롬돋움"/>
              <a:cs typeface="함초롬돋움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0879" y="5585447"/>
            <a:ext cx="4280451" cy="28908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04773" y="4839499"/>
            <a:ext cx="551815" cy="370586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1725" y="3356749"/>
            <a:ext cx="5794375" cy="5189855"/>
          </a:xfrm>
          <a:custGeom>
            <a:avLst/>
            <a:gdLst/>
            <a:ahLst/>
            <a:cxnLst/>
            <a:rect l="l" t="t" r="r" b="b"/>
            <a:pathLst>
              <a:path w="5794375" h="5189855">
                <a:moveTo>
                  <a:pt x="1524" y="0"/>
                </a:moveTo>
                <a:lnTo>
                  <a:pt x="1524" y="5189639"/>
                </a:lnTo>
              </a:path>
              <a:path w="5794375" h="5189855">
                <a:moveTo>
                  <a:pt x="5792660" y="0"/>
                </a:moveTo>
                <a:lnTo>
                  <a:pt x="5792660" y="5189639"/>
                </a:lnTo>
              </a:path>
              <a:path w="5794375" h="5189855">
                <a:moveTo>
                  <a:pt x="0" y="0"/>
                </a:moveTo>
                <a:lnTo>
                  <a:pt x="5794171" y="0"/>
                </a:lnTo>
              </a:path>
              <a:path w="5794375" h="5189855">
                <a:moveTo>
                  <a:pt x="0" y="5189639"/>
                </a:moveTo>
                <a:lnTo>
                  <a:pt x="5794171" y="5189639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3249" y="8622500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357" y="8942595"/>
            <a:ext cx="3754754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사용자가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의도하지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초점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변화가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발생하지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35" dirty="0">
                <a:latin typeface="함초롬돋움"/>
                <a:cs typeface="함초롬돋움"/>
              </a:rPr>
              <a:t>*‘확인’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실행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후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초점이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초기화되지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않아야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53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724525" cy="1290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30.</a:t>
            </a:r>
            <a:endParaRPr sz="1500">
              <a:latin typeface="Noto Sans KR Black"/>
              <a:cs typeface="Noto Sans KR Black"/>
            </a:endParaRPr>
          </a:p>
          <a:p>
            <a:pPr marL="29209" algn="just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(접근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가능한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인증)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인증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과정은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인지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기능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테스트에만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의존해서는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안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 algn="just">
              <a:lnSpc>
                <a:spcPct val="133200"/>
              </a:lnSpc>
            </a:pPr>
            <a:r>
              <a:rPr sz="900" spc="-30" dirty="0">
                <a:latin typeface="함초롬돋움"/>
                <a:cs typeface="함초롬돋움"/>
              </a:rPr>
              <a:t>사용자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인증 </a:t>
            </a:r>
            <a:r>
              <a:rPr sz="900" spc="-30" dirty="0">
                <a:latin typeface="함초롬돋움"/>
                <a:cs typeface="함초롬돋움"/>
              </a:rPr>
              <a:t>과정에서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인지 기능</a:t>
            </a:r>
            <a:r>
              <a:rPr sz="900" spc="220" dirty="0">
                <a:latin typeface="함초롬돋움"/>
                <a:cs typeface="함초롬돋움"/>
              </a:rPr>
              <a:t> </a:t>
            </a:r>
            <a:r>
              <a:rPr sz="900" spc="-20" dirty="0">
                <a:latin typeface="함초롬돋움"/>
                <a:cs typeface="함초롬돋움"/>
              </a:rPr>
              <a:t>테스트(로그인을</a:t>
            </a:r>
            <a:r>
              <a:rPr sz="900" spc="229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위한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비밀번호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입력, </a:t>
            </a:r>
            <a:r>
              <a:rPr sz="900" spc="-30" dirty="0">
                <a:latin typeface="함초롬돋움"/>
                <a:cs typeface="함초롬돋움"/>
              </a:rPr>
              <a:t>터치스크린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화면의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패턴 </a:t>
            </a:r>
            <a:r>
              <a:rPr sz="900" spc="-5" dirty="0">
                <a:latin typeface="함초롬돋움"/>
                <a:cs typeface="함초롬돋움"/>
              </a:rPr>
              <a:t>인식, </a:t>
            </a:r>
            <a:r>
              <a:rPr sz="900" spc="-25" dirty="0">
                <a:latin typeface="함초롬돋움"/>
                <a:cs typeface="함초롬돋움"/>
              </a:rPr>
              <a:t>임의의 </a:t>
            </a:r>
            <a:r>
              <a:rPr sz="900" spc="-30" dirty="0">
                <a:latin typeface="함초롬돋움"/>
                <a:cs typeface="함초롬돋움"/>
              </a:rPr>
              <a:t>문 </a:t>
            </a:r>
            <a:r>
              <a:rPr sz="900" spc="-25" dirty="0">
                <a:latin typeface="함초롬돋움"/>
                <a:cs typeface="함초롬돋움"/>
              </a:rPr>
              <a:t> 자열 </a:t>
            </a:r>
            <a:r>
              <a:rPr sz="900" spc="-5" dirty="0">
                <a:latin typeface="함초롬돋움"/>
                <a:cs typeface="함초롬돋움"/>
              </a:rPr>
              <a:t>기억, </a:t>
            </a:r>
            <a:r>
              <a:rPr sz="900" spc="-25" dirty="0">
                <a:latin typeface="함초롬돋움"/>
                <a:cs typeface="함초롬돋움"/>
              </a:rPr>
              <a:t>특정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객체를</a:t>
            </a:r>
            <a:r>
              <a:rPr sz="900" spc="-25" dirty="0">
                <a:latin typeface="함초롬돋움"/>
                <a:cs typeface="함초롬돋움"/>
              </a:rPr>
              <a:t> 포함한 이미지 </a:t>
            </a:r>
            <a:r>
              <a:rPr sz="900" spc="-5" dirty="0">
                <a:latin typeface="함초롬돋움"/>
                <a:cs typeface="함초롬돋움"/>
              </a:rPr>
              <a:t>찾기, </a:t>
            </a:r>
            <a:r>
              <a:rPr sz="900" spc="-25" dirty="0">
                <a:latin typeface="함초롬돋움"/>
                <a:cs typeface="함초롬돋움"/>
              </a:rPr>
              <a:t>퍼즐 풀기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등)에 </a:t>
            </a:r>
            <a:r>
              <a:rPr sz="900" spc="-25" dirty="0">
                <a:latin typeface="함초롬돋움"/>
                <a:cs typeface="함초롬돋움"/>
              </a:rPr>
              <a:t>의존할 </a:t>
            </a:r>
            <a:r>
              <a:rPr sz="900" spc="5" dirty="0">
                <a:latin typeface="함초롬돋움"/>
                <a:cs typeface="함초롬돋움"/>
              </a:rPr>
              <a:t>때, </a:t>
            </a:r>
            <a:r>
              <a:rPr sz="900" spc="-25" dirty="0">
                <a:latin typeface="함초롬돋움"/>
                <a:cs typeface="함초롬돋움"/>
              </a:rPr>
              <a:t>인지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기능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테스트에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의존하지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않는 </a:t>
            </a:r>
            <a:r>
              <a:rPr sz="900" spc="-30" dirty="0">
                <a:latin typeface="함초롬돋움"/>
                <a:cs typeface="함초롬돋움"/>
              </a:rPr>
              <a:t>인 </a:t>
            </a:r>
            <a:r>
              <a:rPr sz="900" spc="-2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증방식을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함께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489009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3083483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3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308578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8818" y="3942550"/>
            <a:ext cx="3524690" cy="225448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204866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722103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363360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683447"/>
            <a:ext cx="572516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000" spc="-35" dirty="0">
                <a:latin typeface="함초롬돋움"/>
                <a:cs typeface="함초롬돋움"/>
              </a:rPr>
              <a:t>사용자</a:t>
            </a:r>
            <a:r>
              <a:rPr sz="1000" spc="2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인증</a:t>
            </a:r>
            <a:r>
              <a:rPr sz="1000" spc="2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과정에서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인지</a:t>
            </a:r>
            <a:r>
              <a:rPr sz="1000" spc="2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기능테스트에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의존할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때,</a:t>
            </a:r>
            <a:r>
              <a:rPr sz="1000" spc="2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인지</a:t>
            </a:r>
            <a:r>
              <a:rPr sz="1000" spc="28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기능</a:t>
            </a:r>
            <a:r>
              <a:rPr sz="1000" spc="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테스트에</a:t>
            </a:r>
            <a:r>
              <a:rPr sz="1000" spc="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의존하지</a:t>
            </a:r>
            <a:r>
              <a:rPr sz="1000" spc="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않는</a:t>
            </a:r>
            <a:r>
              <a:rPr sz="1000" spc="2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인증방식을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함께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 marR="5080">
              <a:lnSpc>
                <a:spcPct val="132900"/>
              </a:lnSpc>
              <a:spcBef>
                <a:spcPts val="10"/>
              </a:spcBef>
            </a:pPr>
            <a:r>
              <a:rPr sz="1000" spc="-5" dirty="0">
                <a:latin typeface="함초롬돋움"/>
                <a:cs typeface="함초롬돋움"/>
              </a:rPr>
              <a:t>*사용자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자신에게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익숙하여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별도의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인지적인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노력을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필요로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하지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않는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개인정보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확인을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통한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인증</a:t>
            </a:r>
            <a:r>
              <a:rPr sz="1000" spc="-35" dirty="0">
                <a:latin typeface="함초롬돋움"/>
                <a:cs typeface="함초롬돋움"/>
              </a:rPr>
              <a:t> 방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식을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제공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94993" y="4892547"/>
          <a:ext cx="4973952" cy="3665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803">
                <a:tc gridSpan="3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spc="15" dirty="0">
                          <a:latin typeface="Noto Sans KR Bold"/>
                          <a:cs typeface="Noto Sans KR Bold"/>
                        </a:rPr>
                        <a:t>사이트명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10" dirty="0">
                          <a:latin typeface="함초롬돋움"/>
                          <a:cs typeface="함초롬돋움"/>
                        </a:rPr>
                        <a:t>마이데이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터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지원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플</a:t>
                      </a:r>
                      <a:r>
                        <a:rPr sz="1100" spc="-10" dirty="0">
                          <a:latin typeface="함초롬돋움"/>
                          <a:cs typeface="함초롬돋움"/>
                        </a:rPr>
                        <a:t>랫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폼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dirty="0">
                          <a:latin typeface="함초롬돋움"/>
                          <a:cs typeface="함초롬돋움"/>
                        </a:rPr>
                        <a:t>일반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30"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dirty="0">
                          <a:latin typeface="Noto Sans KR Bold"/>
                          <a:cs typeface="Noto Sans KR Bold"/>
                        </a:rPr>
                        <a:t>U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dirty="0">
                          <a:latin typeface="Noto Sans KR Bold"/>
                          <a:cs typeface="Noto Sans KR Bold"/>
                        </a:rPr>
                        <a:t>R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7048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dirty="0">
                          <a:latin typeface="Noto Sans KR Bold"/>
                          <a:cs typeface="Noto Sans KR Bold"/>
                        </a:rPr>
                        <a:t>L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7048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5" dirty="0">
                          <a:latin typeface="함초롬돋움"/>
                          <a:cs typeface="함초롬돋움"/>
                        </a:rPr>
                        <a:t>https://mydata.privacy.go.kr/main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930"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dirty="0">
                          <a:latin typeface="Noto Sans KR Bold"/>
                          <a:cs typeface="Noto Sans KR Bold"/>
                        </a:rPr>
                        <a:t>일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dirty="0">
                          <a:latin typeface="Noto Sans KR Bold"/>
                          <a:cs typeface="Noto Sans KR Bold"/>
                        </a:rPr>
                        <a:t>자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7048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60" dirty="0">
                          <a:latin typeface="함초롬돋움"/>
                          <a:cs typeface="함초롬돋움"/>
                        </a:rPr>
                        <a:t>2025.02.25~2025.03.07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803"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dirty="0">
                          <a:latin typeface="Noto Sans KR Bold"/>
                          <a:cs typeface="Noto Sans KR Bold"/>
                        </a:rPr>
                        <a:t>구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b="1" dirty="0">
                          <a:latin typeface="Noto Sans KR Bold"/>
                          <a:cs typeface="Noto Sans KR Bold"/>
                        </a:rPr>
                        <a:t>분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7048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3119" indent="-358775">
                        <a:lnSpc>
                          <a:spcPct val="100000"/>
                        </a:lnSpc>
                        <a:spcBef>
                          <a:spcPts val="605"/>
                        </a:spcBef>
                        <a:buSzPct val="163636"/>
                        <a:buFont typeface="Wingdings"/>
                        <a:buChar char=""/>
                        <a:tabLst>
                          <a:tab pos="833119" algn="l"/>
                          <a:tab pos="833755" algn="l"/>
                        </a:tabLst>
                      </a:pPr>
                      <a:r>
                        <a:rPr sz="1100" spc="-40" dirty="0">
                          <a:latin typeface="함초롬돋움"/>
                          <a:cs typeface="함초롬돋움"/>
                        </a:rPr>
                        <a:t>신규심사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0" indent="-349250">
                        <a:lnSpc>
                          <a:spcPct val="100000"/>
                        </a:lnSpc>
                        <a:spcBef>
                          <a:spcPts val="605"/>
                        </a:spcBef>
                        <a:buSzPct val="163636"/>
                        <a:buFont typeface="Wingdings"/>
                        <a:buChar char=""/>
                        <a:tabLst>
                          <a:tab pos="863600" algn="l"/>
                          <a:tab pos="864235" algn="l"/>
                        </a:tabLst>
                      </a:pPr>
                      <a:r>
                        <a:rPr sz="1100" spc="-40" dirty="0">
                          <a:latin typeface="함초롬돋움"/>
                          <a:cs typeface="함초롬돋움"/>
                        </a:rPr>
                        <a:t>갱신심사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759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15" dirty="0">
                          <a:latin typeface="Noto Sans KR Bold"/>
                          <a:cs typeface="Noto Sans KR Bold"/>
                        </a:rPr>
                        <a:t>총평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D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73355" marR="69215">
                        <a:lnSpc>
                          <a:spcPct val="103600"/>
                        </a:lnSpc>
                      </a:pP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웹 </a:t>
                      </a:r>
                      <a:r>
                        <a:rPr sz="1100" spc="-35" dirty="0">
                          <a:latin typeface="함초롬돋움"/>
                          <a:cs typeface="함초롬돋움"/>
                        </a:rPr>
                        <a:t>접근성 품질인증 전문가 심사결과 인증마크 </a:t>
                      </a:r>
                      <a:r>
                        <a:rPr sz="1100" spc="-40" dirty="0">
                          <a:latin typeface="함초롬돋움"/>
                          <a:cs typeface="함초롬돋움"/>
                        </a:rPr>
                        <a:t>발급기준에 </a:t>
                      </a:r>
                      <a:r>
                        <a:rPr sz="1100" spc="-3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부적합합니다.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40" dirty="0">
                          <a:latin typeface="함초롬돋움"/>
                          <a:cs typeface="함초롬돋움"/>
                        </a:rPr>
                        <a:t>상세보고서를 참조하시어</a:t>
                      </a:r>
                      <a:r>
                        <a:rPr sz="1100" spc="-3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관련</a:t>
                      </a:r>
                      <a:r>
                        <a:rPr sz="1100" spc="-4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spc="-35" dirty="0">
                          <a:latin typeface="함초롬돋움"/>
                          <a:cs typeface="함초롬돋움"/>
                        </a:rPr>
                        <a:t>오류의 수정이</a:t>
                      </a:r>
                      <a:r>
                        <a:rPr sz="1100" spc="-4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spc="-25" dirty="0">
                          <a:latin typeface="함초롬돋움"/>
                          <a:cs typeface="함초롬돋움"/>
                        </a:rPr>
                        <a:t>필요합니다.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185">
                <a:tc rowSpan="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412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15" dirty="0">
                          <a:latin typeface="Noto Sans KR Bold"/>
                          <a:cs typeface="Noto Sans KR Bold"/>
                        </a:rPr>
                        <a:t>심사결과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100" spc="-40" dirty="0">
                          <a:latin typeface="함초롬돋움"/>
                          <a:cs typeface="함초롬돋움"/>
                        </a:rPr>
                        <a:t>총점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100" spc="90" dirty="0">
                          <a:latin typeface="함초롬돋움"/>
                          <a:cs typeface="함초롬돋움"/>
                        </a:rPr>
                        <a:t>89.82%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803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40" dirty="0">
                          <a:latin typeface="함초롬돋움"/>
                          <a:cs typeface="함초롬돋움"/>
                        </a:rPr>
                        <a:t>과락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50" spc="89" baseline="2525" dirty="0">
                          <a:latin typeface="함초롬돋움"/>
                          <a:cs typeface="함초롬돋움"/>
                        </a:rPr>
                        <a:t>12</a:t>
                      </a:r>
                      <a:r>
                        <a:rPr sz="1650" spc="82" baseline="25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개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803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40" dirty="0">
                          <a:latin typeface="함초롬돋움"/>
                          <a:cs typeface="함초롬돋움"/>
                        </a:rPr>
                        <a:t>공통오류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303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650" spc="89" baseline="2525" dirty="0">
                          <a:latin typeface="함초롬돋움"/>
                          <a:cs typeface="함초롬돋움"/>
                        </a:rPr>
                        <a:t>9</a:t>
                      </a:r>
                      <a:r>
                        <a:rPr sz="1650" spc="75" baseline="25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100" spc="-30" dirty="0">
                          <a:latin typeface="함초롬돋움"/>
                          <a:cs typeface="함초롬돋움"/>
                        </a:rPr>
                        <a:t>개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128" y="2174493"/>
            <a:ext cx="50768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65" dirty="0">
                <a:latin typeface="함초롬돋움"/>
                <a:cs typeface="함초롬돋움"/>
              </a:rPr>
              <a:t>웹</a:t>
            </a:r>
            <a:r>
              <a:rPr sz="1900" spc="-55" dirty="0">
                <a:latin typeface="함초롬돋움"/>
                <a:cs typeface="함초롬돋움"/>
              </a:rPr>
              <a:t> </a:t>
            </a:r>
            <a:r>
              <a:rPr sz="1900" spc="-60" dirty="0">
                <a:latin typeface="함초롬돋움"/>
                <a:cs typeface="함초롬돋움"/>
              </a:rPr>
              <a:t>접근성</a:t>
            </a:r>
            <a:r>
              <a:rPr sz="1900" spc="-50" dirty="0">
                <a:latin typeface="함초롬돋움"/>
                <a:cs typeface="함초롬돋움"/>
              </a:rPr>
              <a:t> </a:t>
            </a:r>
            <a:r>
              <a:rPr sz="1900" spc="-60" dirty="0">
                <a:latin typeface="함초롬돋움"/>
                <a:cs typeface="함초롬돋움"/>
              </a:rPr>
              <a:t>품질인증</a:t>
            </a:r>
            <a:r>
              <a:rPr sz="1900" spc="-40" dirty="0">
                <a:latin typeface="함초롬돋움"/>
                <a:cs typeface="함초롬돋움"/>
              </a:rPr>
              <a:t> </a:t>
            </a:r>
            <a:r>
              <a:rPr sz="1900" b="1" spc="35" dirty="0">
                <a:solidFill>
                  <a:srgbClr val="00CCFF"/>
                </a:solidFill>
                <a:latin typeface="Noto Sans KR Bold"/>
                <a:cs typeface="Noto Sans KR Bold"/>
              </a:rPr>
              <a:t>전문가</a:t>
            </a:r>
            <a:r>
              <a:rPr sz="1900" b="1" spc="90" dirty="0">
                <a:solidFill>
                  <a:srgbClr val="00CCFF"/>
                </a:solidFill>
                <a:latin typeface="Noto Sans KR Bold"/>
                <a:cs typeface="Noto Sans KR Bold"/>
              </a:rPr>
              <a:t> </a:t>
            </a:r>
            <a:r>
              <a:rPr sz="1900" spc="-60" dirty="0">
                <a:latin typeface="함초롬돋움"/>
                <a:cs typeface="함초롬돋움"/>
              </a:rPr>
              <a:t>심사보고서</a:t>
            </a:r>
            <a:r>
              <a:rPr sz="1900" spc="-40" dirty="0">
                <a:latin typeface="함초롬돋움"/>
                <a:cs typeface="함초롬돋움"/>
              </a:rPr>
              <a:t> </a:t>
            </a:r>
            <a:r>
              <a:rPr sz="1900" b="1" spc="10" dirty="0">
                <a:latin typeface="Noto Sans KR Bold"/>
                <a:cs typeface="Noto Sans KR Bold"/>
              </a:rPr>
              <a:t>(오류마킹)</a:t>
            </a:r>
            <a:endParaRPr sz="1900">
              <a:latin typeface="Noto Sans KR Bold"/>
              <a:cs typeface="Noto Sans KR 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36002" y="2010116"/>
            <a:ext cx="5252085" cy="67945"/>
            <a:chOff x="1036002" y="2010116"/>
            <a:chExt cx="5252085" cy="67945"/>
          </a:xfrm>
        </p:grpSpPr>
        <p:sp>
          <p:nvSpPr>
            <p:cNvPr id="5" name="object 5"/>
            <p:cNvSpPr/>
            <p:nvPr/>
          </p:nvSpPr>
          <p:spPr>
            <a:xfrm>
              <a:off x="1456689" y="2010116"/>
              <a:ext cx="4831080" cy="67945"/>
            </a:xfrm>
            <a:custGeom>
              <a:avLst/>
              <a:gdLst/>
              <a:ahLst/>
              <a:cxnLst/>
              <a:rect l="l" t="t" r="r" b="b"/>
              <a:pathLst>
                <a:path w="4831080" h="67944">
                  <a:moveTo>
                    <a:pt x="4830826" y="0"/>
                  </a:moveTo>
                  <a:lnTo>
                    <a:pt x="0" y="0"/>
                  </a:lnTo>
                  <a:lnTo>
                    <a:pt x="0" y="67730"/>
                  </a:lnTo>
                  <a:lnTo>
                    <a:pt x="4830826" y="67730"/>
                  </a:lnTo>
                  <a:lnTo>
                    <a:pt x="483082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6002" y="2010202"/>
              <a:ext cx="422275" cy="66040"/>
            </a:xfrm>
            <a:custGeom>
              <a:avLst/>
              <a:gdLst/>
              <a:ahLst/>
              <a:cxnLst/>
              <a:rect l="l" t="t" r="r" b="b"/>
              <a:pathLst>
                <a:path w="422275" h="66039">
                  <a:moveTo>
                    <a:pt x="422135" y="0"/>
                  </a:moveTo>
                  <a:lnTo>
                    <a:pt x="0" y="0"/>
                  </a:lnTo>
                  <a:lnTo>
                    <a:pt x="0" y="65612"/>
                  </a:lnTo>
                  <a:lnTo>
                    <a:pt x="422135" y="65612"/>
                  </a:lnTo>
                  <a:lnTo>
                    <a:pt x="42213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34986" y="2624779"/>
            <a:ext cx="5269230" cy="67945"/>
            <a:chOff x="1034986" y="2624779"/>
            <a:chExt cx="5269230" cy="67945"/>
          </a:xfrm>
        </p:grpSpPr>
        <p:sp>
          <p:nvSpPr>
            <p:cNvPr id="8" name="object 8"/>
            <p:cNvSpPr/>
            <p:nvPr/>
          </p:nvSpPr>
          <p:spPr>
            <a:xfrm>
              <a:off x="1034986" y="2624820"/>
              <a:ext cx="4856480" cy="67945"/>
            </a:xfrm>
            <a:custGeom>
              <a:avLst/>
              <a:gdLst/>
              <a:ahLst/>
              <a:cxnLst/>
              <a:rect l="l" t="t" r="r" b="b"/>
              <a:pathLst>
                <a:path w="4856480" h="67944">
                  <a:moveTo>
                    <a:pt x="4856353" y="0"/>
                  </a:moveTo>
                  <a:lnTo>
                    <a:pt x="0" y="0"/>
                  </a:lnTo>
                  <a:lnTo>
                    <a:pt x="0" y="67325"/>
                  </a:lnTo>
                  <a:lnTo>
                    <a:pt x="4856353" y="67325"/>
                  </a:lnTo>
                  <a:lnTo>
                    <a:pt x="4856353" y="0"/>
                  </a:lnTo>
                  <a:close/>
                </a:path>
              </a:pathLst>
            </a:custGeom>
            <a:solidFill>
              <a:srgbClr val="ECE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86069" y="2624779"/>
              <a:ext cx="418465" cy="66675"/>
            </a:xfrm>
            <a:custGeom>
              <a:avLst/>
              <a:gdLst/>
              <a:ahLst/>
              <a:cxnLst/>
              <a:rect l="l" t="t" r="r" b="b"/>
              <a:pathLst>
                <a:path w="418464" h="66675">
                  <a:moveTo>
                    <a:pt x="417868" y="0"/>
                  </a:moveTo>
                  <a:lnTo>
                    <a:pt x="0" y="0"/>
                  </a:lnTo>
                  <a:lnTo>
                    <a:pt x="0" y="66603"/>
                  </a:lnTo>
                  <a:lnTo>
                    <a:pt x="417868" y="66603"/>
                  </a:lnTo>
                  <a:lnTo>
                    <a:pt x="417868" y="0"/>
                  </a:lnTo>
                  <a:close/>
                </a:path>
              </a:pathLst>
            </a:custGeom>
            <a:solidFill>
              <a:srgbClr val="EBD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20904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 marL="12700" marR="60325">
              <a:lnSpc>
                <a:spcPct val="133200"/>
              </a:lnSpc>
              <a:spcBef>
                <a:spcPts val="735"/>
              </a:spcBef>
            </a:pPr>
            <a:r>
              <a:rPr sz="900" spc="5" dirty="0">
                <a:latin typeface="함초롬돋움"/>
                <a:cs typeface="함초롬돋움"/>
              </a:rPr>
              <a:t>1-1.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&lt;img&gt;,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&lt;input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10" dirty="0">
                <a:latin typeface="함초롬돋움"/>
                <a:cs typeface="함초롬돋움"/>
              </a:rPr>
              <a:t>type="image"&gt;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대해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속성을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않거나</a:t>
            </a:r>
            <a:r>
              <a:rPr sz="900" spc="19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선언되었으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5" dirty="0">
                <a:latin typeface="함초롬돋움"/>
                <a:cs typeface="함초롬돋움"/>
              </a:rPr>
              <a:t>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img의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대체할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경우와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오타로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표기되어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의미가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변경된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07859" y="3539426"/>
            <a:ext cx="4796155" cy="4457700"/>
            <a:chOff x="1607859" y="3539426"/>
            <a:chExt cx="4796155" cy="44577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0403" y="3539426"/>
              <a:ext cx="2709735" cy="18496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7859" y="5499662"/>
              <a:ext cx="4795911" cy="24974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5022176"/>
            <a:ext cx="551815" cy="299466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539426"/>
            <a:ext cx="5794375" cy="4479290"/>
          </a:xfrm>
          <a:custGeom>
            <a:avLst/>
            <a:gdLst/>
            <a:ahLst/>
            <a:cxnLst/>
            <a:rect l="l" t="t" r="r" b="b"/>
            <a:pathLst>
              <a:path w="5794375" h="4479290">
                <a:moveTo>
                  <a:pt x="1524" y="0"/>
                </a:moveTo>
                <a:lnTo>
                  <a:pt x="1524" y="4478705"/>
                </a:lnTo>
              </a:path>
              <a:path w="5794375" h="4479290">
                <a:moveTo>
                  <a:pt x="5792660" y="0"/>
                </a:moveTo>
                <a:lnTo>
                  <a:pt x="5792660" y="4478705"/>
                </a:lnTo>
              </a:path>
              <a:path w="5794375" h="4479290">
                <a:moveTo>
                  <a:pt x="0" y="0"/>
                </a:moveTo>
                <a:lnTo>
                  <a:pt x="5794171" y="0"/>
                </a:lnTo>
              </a:path>
              <a:path w="5794375" h="4479290">
                <a:moveTo>
                  <a:pt x="0" y="4478705"/>
                </a:moveTo>
                <a:lnTo>
                  <a:pt x="5794171" y="4478705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8094256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8466713"/>
            <a:ext cx="290322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선택여부를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65" dirty="0">
                <a:latin typeface="함초롬돋움"/>
                <a:cs typeface="함초롬돋움"/>
              </a:rPr>
              <a:t>‘선택됨’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등을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55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720590" cy="110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6.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(색에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무관한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인식)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관계없이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5" dirty="0">
                <a:latin typeface="함초롬돋움"/>
                <a:cs typeface="함초롬돋움"/>
              </a:rPr>
              <a:t>6-1.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색상만으로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구분하거나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인식하도록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제공된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콘텐츠(그래프,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차트,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지도,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필수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입력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항목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등)를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로그인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간편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인증(새창)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https://mydata.privacy.go.kr/ksign/easy-auth/loginRequest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0403" y="3897172"/>
            <a:ext cx="2709735" cy="18496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022176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539426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18068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500767"/>
            <a:ext cx="5725160" cy="83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34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색상만으로</a:t>
            </a:r>
            <a:r>
              <a:rPr sz="1000" spc="-35" dirty="0">
                <a:latin typeface="함초롬돋움"/>
                <a:cs typeface="함초롬돋움"/>
              </a:rPr>
              <a:t> 내용을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분별하도록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제공된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-35" dirty="0">
                <a:latin typeface="함초롬돋움"/>
                <a:cs typeface="함초롬돋움"/>
              </a:rPr>
              <a:t> 색맹이나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색약을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사용자는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구분이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어렵기 </a:t>
            </a:r>
            <a:r>
              <a:rPr sz="1000" spc="-35" dirty="0">
                <a:latin typeface="함초롬돋움"/>
                <a:cs typeface="함초롬돋움"/>
              </a:rPr>
              <a:t> 때문에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색상뿐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만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아니라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무늬와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같은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패턴, </a:t>
            </a:r>
            <a:r>
              <a:rPr sz="1000" spc="-40" dirty="0">
                <a:latin typeface="함초롬돋움"/>
                <a:cs typeface="함초롬돋움"/>
              </a:rPr>
              <a:t>외곽선이나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주변정보를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이용해서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정보를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인식할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있도 </a:t>
            </a:r>
            <a:r>
              <a:rPr sz="1000" spc="-35" dirty="0">
                <a:latin typeface="함초롬돋움"/>
                <a:cs typeface="함초롬돋움"/>
              </a:rPr>
              <a:t> 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 algn="just">
              <a:lnSpc>
                <a:spcPct val="100000"/>
              </a:lnSpc>
              <a:spcBef>
                <a:spcPts val="390"/>
              </a:spcBef>
            </a:pPr>
            <a:r>
              <a:rPr sz="1000" spc="10" dirty="0">
                <a:latin typeface="함초롬돋움"/>
                <a:cs typeface="함초롬돋움"/>
              </a:rPr>
              <a:t>*반전</a:t>
            </a:r>
            <a:r>
              <a:rPr sz="1000" spc="140" dirty="0">
                <a:latin typeface="함초롬돋움"/>
                <a:cs typeface="함초롬돋움"/>
              </a:rPr>
              <a:t> </a:t>
            </a:r>
            <a:r>
              <a:rPr sz="1000" spc="55" dirty="0">
                <a:latin typeface="함초롬돋움"/>
                <a:cs typeface="함초롬돋움"/>
              </a:rPr>
              <a:t>X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56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초점의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이동순서가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논리적이지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않으며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일관성이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0857" y="3533343"/>
            <a:ext cx="2019731" cy="19318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39408" y="5049068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함초롬돋움"/>
                <a:cs typeface="함초롬돋움"/>
              </a:rPr>
              <a:t>⇨</a:t>
            </a:r>
            <a:endParaRPr sz="900">
              <a:latin typeface="함초롬돋움"/>
              <a:cs typeface="함초롬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08010" y="3356749"/>
            <a:ext cx="4511675" cy="4337685"/>
            <a:chOff x="1808010" y="3356749"/>
            <a:chExt cx="4511675" cy="43376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0266" y="3356749"/>
              <a:ext cx="2359405" cy="21388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8010" y="5725503"/>
              <a:ext cx="2057819" cy="196837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53116" y="7271679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함초롬돋움"/>
                <a:cs typeface="함초롬돋움"/>
              </a:rPr>
              <a:t>⇨</a:t>
            </a:r>
            <a:endParaRPr sz="900">
              <a:latin typeface="함초롬돋움"/>
              <a:cs typeface="함초롬돋움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3982" y="5564136"/>
            <a:ext cx="2370061" cy="20542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04773" y="4839499"/>
            <a:ext cx="551815" cy="288036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64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1725" y="3356749"/>
            <a:ext cx="5794375" cy="4364990"/>
          </a:xfrm>
          <a:custGeom>
            <a:avLst/>
            <a:gdLst/>
            <a:ahLst/>
            <a:cxnLst/>
            <a:rect l="l" t="t" r="r" b="b"/>
            <a:pathLst>
              <a:path w="5794375" h="4364990">
                <a:moveTo>
                  <a:pt x="1524" y="0"/>
                </a:moveTo>
                <a:lnTo>
                  <a:pt x="1524" y="4364532"/>
                </a:lnTo>
              </a:path>
              <a:path w="5794375" h="4364990">
                <a:moveTo>
                  <a:pt x="5792660" y="0"/>
                </a:moveTo>
                <a:lnTo>
                  <a:pt x="5792660" y="4364532"/>
                </a:lnTo>
              </a:path>
              <a:path w="5794375" h="4364990">
                <a:moveTo>
                  <a:pt x="0" y="0"/>
                </a:moveTo>
                <a:lnTo>
                  <a:pt x="5794171" y="0"/>
                </a:lnTo>
              </a:path>
              <a:path w="5794375" h="4364990">
                <a:moveTo>
                  <a:pt x="0" y="4364532"/>
                </a:moveTo>
                <a:lnTo>
                  <a:pt x="5794171" y="4364532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3249" y="7797393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8357" y="8119011"/>
            <a:ext cx="5725160" cy="633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2900"/>
              </a:lnSpc>
              <a:spcBef>
                <a:spcPts val="100"/>
              </a:spcBef>
            </a:pPr>
            <a:r>
              <a:rPr sz="1000" spc="-35" dirty="0">
                <a:latin typeface="함초롬돋움"/>
                <a:cs typeface="함초롬돋움"/>
              </a:rPr>
              <a:t>사용자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운용에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의해</a:t>
            </a:r>
            <a:r>
              <a:rPr sz="1000" spc="-35" dirty="0">
                <a:latin typeface="함초롬돋움"/>
                <a:cs typeface="함초롬돋움"/>
              </a:rPr>
              <a:t> 레이어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팝업이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제공되는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다음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이동은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해당</a:t>
            </a:r>
            <a:r>
              <a:rPr sz="1000" spc="24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레이어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팝업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자체</a:t>
            </a:r>
            <a:r>
              <a:rPr sz="1000" spc="24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첫 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번째</a:t>
            </a:r>
            <a:r>
              <a:rPr sz="1000" spc="-35" dirty="0">
                <a:latin typeface="함초롬돋움"/>
                <a:cs typeface="함초롬돋움"/>
              </a:rPr>
              <a:t> 콘텐츠가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되도록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구현하고, </a:t>
            </a:r>
            <a:r>
              <a:rPr sz="1000" spc="-35" dirty="0">
                <a:latin typeface="함초롬돋움"/>
                <a:cs typeface="함초롬돋움"/>
              </a:rPr>
              <a:t>레이어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팝업을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닫을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레이어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팝업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제공 </a:t>
            </a:r>
            <a:r>
              <a:rPr sz="1000" spc="-40" dirty="0">
                <a:latin typeface="함초롬돋움"/>
                <a:cs typeface="함초롬돋움"/>
              </a:rPr>
              <a:t>전의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영역으 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초점이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복귀되도록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구현해야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57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23.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20" dirty="0">
                <a:latin typeface="함초롬돋움"/>
                <a:cs typeface="함초롬돋움"/>
              </a:rPr>
              <a:t>(레이블과</a:t>
            </a:r>
            <a:r>
              <a:rPr sz="1000" spc="5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네임)</a:t>
            </a:r>
            <a:r>
              <a:rPr sz="1000" spc="3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이미지가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포함된</a:t>
            </a:r>
            <a:r>
              <a:rPr sz="1000" spc="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레이블이</a:t>
            </a:r>
            <a:r>
              <a:rPr sz="1000" spc="7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있는</a:t>
            </a:r>
            <a:r>
              <a:rPr sz="1000" spc="8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사용자</a:t>
            </a:r>
            <a:r>
              <a:rPr sz="1000" spc="33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인터페이스</a:t>
            </a:r>
            <a:r>
              <a:rPr sz="1000" spc="3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구성요소는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네임에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표시되는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해당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포함해야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23-1.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시각적으로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보이는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텍스트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레이블(label)에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대한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접근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가능한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네임(name)을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포함하지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4439" y="3356749"/>
            <a:ext cx="2441663" cy="16091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965852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616" y="5070137"/>
            <a:ext cx="2988276" cy="86748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01725" y="3355225"/>
            <a:ext cx="5794375" cy="2694940"/>
            <a:chOff x="901725" y="3355225"/>
            <a:chExt cx="5794375" cy="26949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7090" y="5037404"/>
              <a:ext cx="2187295" cy="91015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01725" y="3356749"/>
              <a:ext cx="5794375" cy="2691765"/>
            </a:xfrm>
            <a:custGeom>
              <a:avLst/>
              <a:gdLst/>
              <a:ahLst/>
              <a:cxnLst/>
              <a:rect l="l" t="t" r="r" b="b"/>
              <a:pathLst>
                <a:path w="5794375" h="2691765">
                  <a:moveTo>
                    <a:pt x="5792660" y="0"/>
                  </a:moveTo>
                  <a:lnTo>
                    <a:pt x="5792660" y="2691485"/>
                  </a:lnTo>
                </a:path>
                <a:path w="5794375" h="2691765">
                  <a:moveTo>
                    <a:pt x="1524" y="0"/>
                  </a:moveTo>
                  <a:lnTo>
                    <a:pt x="1524" y="2691485"/>
                  </a:lnTo>
                </a:path>
                <a:path w="5794375" h="2691765">
                  <a:moveTo>
                    <a:pt x="0" y="0"/>
                  </a:moveTo>
                  <a:lnTo>
                    <a:pt x="5794171" y="0"/>
                  </a:lnTo>
                </a:path>
                <a:path w="5794375" h="2691765">
                  <a:moveTo>
                    <a:pt x="0" y="2691485"/>
                  </a:moveTo>
                  <a:lnTo>
                    <a:pt x="5794171" y="2691485"/>
                  </a:lnTo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3249" y="6124346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357" y="6495287"/>
            <a:ext cx="525907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보이는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다수의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개별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구분가능한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상세한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5" dirty="0">
                <a:latin typeface="함초롬돋움"/>
                <a:cs typeface="함초롬돋움"/>
              </a:rPr>
              <a:t>네임(name)을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58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5726430" cy="110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29.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5" dirty="0">
                <a:latin typeface="함초롬돋움"/>
                <a:cs typeface="함초롬돋움"/>
              </a:rPr>
              <a:t>(레이블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입력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서식에는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대응하는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레이블을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10" dirty="0">
                <a:latin typeface="함초롬돋움"/>
                <a:cs typeface="함초롬돋움"/>
              </a:rPr>
              <a:t>29-1.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&lt;input&gt;,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&lt;textarea&gt;,</a:t>
            </a:r>
            <a:r>
              <a:rPr sz="900" spc="21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&lt;select&gt;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25" dirty="0">
                <a:latin typeface="함초롬돋움"/>
                <a:cs typeface="함초롬돋움"/>
              </a:rPr>
              <a:t>1:1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대응하는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&lt;label&gt;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요소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  </a:t>
            </a:r>
            <a:r>
              <a:rPr sz="900" spc="-15" dirty="0">
                <a:latin typeface="함초롬돋움"/>
                <a:cs typeface="함초롬돋움"/>
              </a:rPr>
              <a:t>title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속성을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않거나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설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명이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72971" y="3539426"/>
            <a:ext cx="4892675" cy="2905760"/>
            <a:chOff x="1672971" y="3539426"/>
            <a:chExt cx="4892675" cy="29057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3116" y="3539426"/>
              <a:ext cx="2485834" cy="16958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2971" y="5303812"/>
              <a:ext cx="4892070" cy="11408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5022176"/>
            <a:ext cx="551815" cy="146050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539426"/>
            <a:ext cx="5794375" cy="2944495"/>
          </a:xfrm>
          <a:custGeom>
            <a:avLst/>
            <a:gdLst/>
            <a:ahLst/>
            <a:cxnLst/>
            <a:rect l="l" t="t" r="r" b="b"/>
            <a:pathLst>
              <a:path w="5794375" h="2944495">
                <a:moveTo>
                  <a:pt x="1524" y="0"/>
                </a:moveTo>
                <a:lnTo>
                  <a:pt x="1524" y="2944202"/>
                </a:lnTo>
              </a:path>
              <a:path w="5794375" h="2944495">
                <a:moveTo>
                  <a:pt x="5792660" y="0"/>
                </a:moveTo>
                <a:lnTo>
                  <a:pt x="5792660" y="2944202"/>
                </a:lnTo>
              </a:path>
              <a:path w="5794375" h="2944495">
                <a:moveTo>
                  <a:pt x="0" y="0"/>
                </a:moveTo>
                <a:lnTo>
                  <a:pt x="5794171" y="0"/>
                </a:lnTo>
              </a:path>
              <a:path w="5794375" h="2944495">
                <a:moveTo>
                  <a:pt x="0" y="2944202"/>
                </a:moveTo>
                <a:lnTo>
                  <a:pt x="5794171" y="2944202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6559740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6878307"/>
            <a:ext cx="4291965" cy="4337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40" dirty="0">
                <a:latin typeface="함초롬돋움"/>
                <a:cs typeface="함초롬돋움"/>
              </a:rPr>
              <a:t>입력서식에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1:1</a:t>
            </a:r>
            <a:r>
              <a:rPr sz="1000" spc="2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대응하는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&lt;label&gt;요소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또는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적절한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title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속성을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15" dirty="0">
                <a:latin typeface="함초롬돋움"/>
                <a:cs typeface="함초롬돋움"/>
              </a:rPr>
              <a:t>*휴대폰번호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식별번호,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휴대폰번호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식별번호를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제외한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나머지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30" dirty="0">
                <a:latin typeface="함초롬돋움"/>
                <a:cs typeface="함초롬돋움"/>
              </a:rPr>
              <a:t>7~8자리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59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20904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 marL="12700" marR="59055">
              <a:lnSpc>
                <a:spcPct val="133200"/>
              </a:lnSpc>
              <a:spcBef>
                <a:spcPts val="735"/>
              </a:spcBef>
            </a:pPr>
            <a:r>
              <a:rPr sz="900" spc="5" dirty="0">
                <a:latin typeface="함초롬돋움"/>
                <a:cs typeface="함초롬돋움"/>
              </a:rPr>
              <a:t>1-2. </a:t>
            </a:r>
            <a:r>
              <a:rPr sz="900" spc="-10" dirty="0">
                <a:latin typeface="함초롬돋움"/>
                <a:cs typeface="함초롬돋움"/>
              </a:rPr>
              <a:t>불릿(Bullet)</a:t>
            </a:r>
            <a:r>
              <a:rPr sz="900" spc="-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-25" dirty="0">
                <a:latin typeface="함초롬돋움"/>
                <a:cs typeface="함초롬돋움"/>
              </a:rPr>
              <a:t> 의미</a:t>
            </a:r>
            <a:r>
              <a:rPr sz="900" spc="-2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없는</a:t>
            </a:r>
            <a:r>
              <a:rPr sz="900" spc="-30" dirty="0">
                <a:latin typeface="함초롬돋움"/>
                <a:cs typeface="함초롬돋움"/>
              </a:rPr>
              <a:t> 이미지에</a:t>
            </a:r>
            <a:r>
              <a:rPr sz="900" spc="-2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alt</a:t>
            </a:r>
            <a:r>
              <a:rPr sz="900" spc="-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속성을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않거나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속성</a:t>
            </a:r>
            <a:r>
              <a:rPr sz="900" spc="22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값을</a:t>
            </a:r>
            <a:r>
              <a:rPr sz="900" spc="220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빈값(alt=“”)으로</a:t>
            </a:r>
            <a:r>
              <a:rPr sz="900" spc="25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21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않는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또는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불필요한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대체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977992" y="3539426"/>
            <a:ext cx="4114800" cy="3598545"/>
            <a:chOff x="1977992" y="3539426"/>
            <a:chExt cx="4114800" cy="35985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4373" y="3539426"/>
              <a:ext cx="2581795" cy="22279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7992" y="5863714"/>
              <a:ext cx="4114495" cy="12740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5022176"/>
            <a:ext cx="551815" cy="215455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54940" marR="149225">
              <a:lnSpc>
                <a:spcPct val="133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539426"/>
            <a:ext cx="5794375" cy="3638550"/>
          </a:xfrm>
          <a:custGeom>
            <a:avLst/>
            <a:gdLst/>
            <a:ahLst/>
            <a:cxnLst/>
            <a:rect l="l" t="t" r="r" b="b"/>
            <a:pathLst>
              <a:path w="5794375" h="3638550">
                <a:moveTo>
                  <a:pt x="1524" y="0"/>
                </a:moveTo>
                <a:lnTo>
                  <a:pt x="1524" y="3638384"/>
                </a:lnTo>
              </a:path>
              <a:path w="5794375" h="3638550">
                <a:moveTo>
                  <a:pt x="5792660" y="0"/>
                </a:moveTo>
                <a:lnTo>
                  <a:pt x="5792660" y="3638384"/>
                </a:lnTo>
              </a:path>
              <a:path w="5794375" h="3638550">
                <a:moveTo>
                  <a:pt x="0" y="0"/>
                </a:moveTo>
                <a:lnTo>
                  <a:pt x="5794171" y="0"/>
                </a:lnTo>
              </a:path>
              <a:path w="5794375" h="3638550">
                <a:moveTo>
                  <a:pt x="0" y="3638384"/>
                </a:moveTo>
                <a:lnTo>
                  <a:pt x="5794171" y="3638384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7253922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7624860"/>
            <a:ext cx="470789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함초롬돋움"/>
                <a:cs typeface="함초롬돋움"/>
              </a:rPr>
              <a:t>디자인을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위해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이미지에는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대체텍스트를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빈문자열(alt=“”,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5" dirty="0">
                <a:latin typeface="함초롬돋움"/>
                <a:cs typeface="함초롬돋움"/>
              </a:rPr>
              <a:t>alt)로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60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20904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 marL="12700" marR="60325">
              <a:lnSpc>
                <a:spcPct val="133200"/>
              </a:lnSpc>
              <a:spcBef>
                <a:spcPts val="735"/>
              </a:spcBef>
            </a:pPr>
            <a:r>
              <a:rPr sz="900" spc="5" dirty="0">
                <a:latin typeface="함초롬돋움"/>
                <a:cs typeface="함초롬돋움"/>
              </a:rPr>
              <a:t>1-1.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&lt;img&gt;,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&lt;input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10" dirty="0">
                <a:latin typeface="함초롬돋움"/>
                <a:cs typeface="함초롬돋움"/>
              </a:rPr>
              <a:t>type="image"&gt;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등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요소에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대해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속성을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9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않거나</a:t>
            </a:r>
            <a:r>
              <a:rPr sz="900" spc="19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alt</a:t>
            </a:r>
            <a:r>
              <a:rPr sz="900" spc="20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속성은</a:t>
            </a:r>
            <a:r>
              <a:rPr sz="900" spc="204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선언되었으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5" dirty="0">
                <a:latin typeface="함초롬돋움"/>
                <a:cs typeface="함초롬돋움"/>
              </a:rPr>
              <a:t>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5" dirty="0">
                <a:latin typeface="함초롬돋움"/>
                <a:cs typeface="함초롬돋움"/>
              </a:rPr>
              <a:t>img의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대체할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경우와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오타로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표기되어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의미가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변경된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511948" y="3539426"/>
            <a:ext cx="5133340" cy="3594100"/>
            <a:chOff x="1511948" y="3539426"/>
            <a:chExt cx="5133340" cy="35941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436" y="3539426"/>
              <a:ext cx="3561194" cy="25072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948" y="6133832"/>
              <a:ext cx="5132832" cy="9991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5022176"/>
            <a:ext cx="551815" cy="214693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539426"/>
            <a:ext cx="5794375" cy="3630929"/>
          </a:xfrm>
          <a:custGeom>
            <a:avLst/>
            <a:gdLst/>
            <a:ahLst/>
            <a:cxnLst/>
            <a:rect l="l" t="t" r="r" b="b"/>
            <a:pathLst>
              <a:path w="5794375" h="3630929">
                <a:moveTo>
                  <a:pt x="1524" y="0"/>
                </a:moveTo>
                <a:lnTo>
                  <a:pt x="1524" y="3630764"/>
                </a:lnTo>
              </a:path>
              <a:path w="5794375" h="3630929">
                <a:moveTo>
                  <a:pt x="5792660" y="0"/>
                </a:moveTo>
                <a:lnTo>
                  <a:pt x="5792660" y="3630764"/>
                </a:lnTo>
              </a:path>
              <a:path w="5794375" h="3630929">
                <a:moveTo>
                  <a:pt x="0" y="0"/>
                </a:moveTo>
                <a:lnTo>
                  <a:pt x="5794171" y="0"/>
                </a:lnTo>
              </a:path>
              <a:path w="5794375" h="3630929">
                <a:moveTo>
                  <a:pt x="0" y="3630764"/>
                </a:moveTo>
                <a:lnTo>
                  <a:pt x="5794171" y="3630764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7246315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7567925"/>
            <a:ext cx="5725160" cy="43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000" spc="-10" dirty="0">
                <a:latin typeface="함초롬돋움"/>
                <a:cs typeface="함초롬돋움"/>
              </a:rPr>
              <a:t>&lt;img&gt;,&lt;input</a:t>
            </a:r>
            <a:r>
              <a:rPr sz="1000" spc="270" dirty="0">
                <a:latin typeface="함초롬돋움"/>
                <a:cs typeface="함초롬돋움"/>
              </a:rPr>
              <a:t> </a:t>
            </a:r>
            <a:r>
              <a:rPr sz="1000" spc="15" dirty="0">
                <a:latin typeface="함초롬돋움"/>
                <a:cs typeface="함초롬돋움"/>
              </a:rPr>
              <a:t>type="image"&gt;</a:t>
            </a:r>
            <a:r>
              <a:rPr sz="1000" spc="2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등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이미지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요소에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대해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alt</a:t>
            </a:r>
            <a:r>
              <a:rPr sz="1000" spc="27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속성으로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이미지의</a:t>
            </a:r>
            <a:r>
              <a:rPr sz="1000" spc="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내용과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동등하게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5" dirty="0">
                <a:latin typeface="함초롬돋움"/>
                <a:cs typeface="함초롬돋움"/>
              </a:rPr>
              <a:t>1-6.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배경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의미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있는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있으나,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형태의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490438" y="3356749"/>
            <a:ext cx="5204460" cy="3848735"/>
            <a:chOff x="1490438" y="3356749"/>
            <a:chExt cx="5204460" cy="38487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2388" y="3356749"/>
              <a:ext cx="3565766" cy="25103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0438" y="5956173"/>
              <a:ext cx="5203935" cy="124896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4839499"/>
            <a:ext cx="551815" cy="240538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3890010"/>
          </a:xfrm>
          <a:custGeom>
            <a:avLst/>
            <a:gdLst/>
            <a:ahLst/>
            <a:cxnLst/>
            <a:rect l="l" t="t" r="r" b="b"/>
            <a:pathLst>
              <a:path w="5794375" h="3890009">
                <a:moveTo>
                  <a:pt x="5792660" y="0"/>
                </a:moveTo>
                <a:lnTo>
                  <a:pt x="5792660" y="3889565"/>
                </a:lnTo>
              </a:path>
              <a:path w="5794375" h="3890009">
                <a:moveTo>
                  <a:pt x="1524" y="0"/>
                </a:moveTo>
                <a:lnTo>
                  <a:pt x="1524" y="3889565"/>
                </a:lnTo>
              </a:path>
              <a:path w="5794375" h="3890009">
                <a:moveTo>
                  <a:pt x="0" y="0"/>
                </a:moveTo>
                <a:lnTo>
                  <a:pt x="5794171" y="0"/>
                </a:lnTo>
              </a:path>
              <a:path w="5794375" h="3890009">
                <a:moveTo>
                  <a:pt x="0" y="3889565"/>
                </a:moveTo>
                <a:lnTo>
                  <a:pt x="5794171" y="3889565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7322425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7640997"/>
            <a:ext cx="5778500" cy="104266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193040" algn="l"/>
              </a:tabLst>
            </a:pPr>
            <a:r>
              <a:rPr sz="1000" spc="-40" dirty="0">
                <a:latin typeface="함초롬돋움"/>
                <a:cs typeface="함초롬돋움"/>
              </a:rPr>
              <a:t>의미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배경이미지에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동등한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 marR="5080">
              <a:lnSpc>
                <a:spcPct val="132900"/>
              </a:lnSpc>
              <a:spcBef>
                <a:spcPts val="10"/>
              </a:spcBef>
            </a:pPr>
            <a:r>
              <a:rPr sz="1000" spc="5" dirty="0">
                <a:latin typeface="함초롬돋움"/>
                <a:cs typeface="함초롬돋움"/>
              </a:rPr>
              <a:t>*hidden으로 </a:t>
            </a:r>
            <a:r>
              <a:rPr sz="1000" spc="-35" dirty="0">
                <a:latin typeface="함초롬돋움"/>
                <a:cs typeface="함초롬돋움"/>
              </a:rPr>
              <a:t>제공할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-3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display:none;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또는</a:t>
            </a:r>
            <a:r>
              <a:rPr sz="1000" spc="-2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visibility:hidden;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속성은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스크린리더에서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인식되지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므로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사용하지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92405" indent="-180340">
              <a:lnSpc>
                <a:spcPct val="100000"/>
              </a:lnSpc>
              <a:spcBef>
                <a:spcPts val="395"/>
              </a:spcBef>
              <a:buAutoNum type="arabicPeriod" startAt="2"/>
              <a:tabLst>
                <a:tab pos="193040" algn="l"/>
              </a:tabLst>
            </a:pP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내의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과다한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정보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삭제를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권고함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000" spc="-25" dirty="0">
                <a:latin typeface="함초롬돋움"/>
                <a:cs typeface="함초롬돋움"/>
              </a:rPr>
              <a:t>*‘이미지’,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10" dirty="0">
                <a:latin typeface="함초롬돋움"/>
                <a:cs typeface="함초롬돋움"/>
              </a:rPr>
              <a:t>'버튼',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50" dirty="0">
                <a:latin typeface="함초롬돋움"/>
                <a:cs typeface="함초롬돋움"/>
              </a:rPr>
              <a:t>‘로고’,  ‘배너’,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'섬네일‘,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65" dirty="0">
                <a:latin typeface="함초롬돋움"/>
                <a:cs typeface="함초롬돋움"/>
              </a:rPr>
              <a:t>’BI’,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65" dirty="0">
                <a:latin typeface="함초롬돋움"/>
                <a:cs typeface="함초롬돋움"/>
              </a:rPr>
              <a:t>‘아이콘’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등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62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5" dirty="0">
                <a:latin typeface="함초롬돋움"/>
                <a:cs typeface="함초롬돋움"/>
              </a:rPr>
              <a:t>1-6.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배경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의미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있는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있으나,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형태의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48786" y="3356749"/>
            <a:ext cx="4813935" cy="5032375"/>
            <a:chOff x="1648786" y="3356749"/>
            <a:chExt cx="4813935" cy="5032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0008" y="3356749"/>
              <a:ext cx="3552050" cy="25011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786" y="5931340"/>
              <a:ext cx="4813871" cy="245728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4773" y="4839499"/>
            <a:ext cx="551815" cy="356235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800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725" y="3356749"/>
            <a:ext cx="5794375" cy="5046980"/>
          </a:xfrm>
          <a:custGeom>
            <a:avLst/>
            <a:gdLst/>
            <a:ahLst/>
            <a:cxnLst/>
            <a:rect l="l" t="t" r="r" b="b"/>
            <a:pathLst>
              <a:path w="5794375" h="5046980">
                <a:moveTo>
                  <a:pt x="1524" y="0"/>
                </a:moveTo>
                <a:lnTo>
                  <a:pt x="1524" y="5046535"/>
                </a:lnTo>
              </a:path>
              <a:path w="5794375" h="5046980">
                <a:moveTo>
                  <a:pt x="5792660" y="0"/>
                </a:moveTo>
                <a:lnTo>
                  <a:pt x="5792660" y="5046535"/>
                </a:lnTo>
              </a:path>
              <a:path w="5794375" h="5046980">
                <a:moveTo>
                  <a:pt x="0" y="0"/>
                </a:moveTo>
                <a:lnTo>
                  <a:pt x="5794171" y="0"/>
                </a:lnTo>
              </a:path>
              <a:path w="5794375" h="5046980">
                <a:moveTo>
                  <a:pt x="0" y="5046535"/>
                </a:moveTo>
                <a:lnTo>
                  <a:pt x="5794171" y="5046535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3249" y="8479408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57" y="8851864"/>
            <a:ext cx="272034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현재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선택된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탭에만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65" dirty="0">
                <a:latin typeface="함초롬돋움"/>
                <a:cs typeface="함초롬돋움"/>
              </a:rPr>
              <a:t>‘선택됨’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정보를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63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370776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3.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(표의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구성)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표는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이해하기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쉽게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구성해야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함초롬돋움"/>
                <a:cs typeface="함초롬돋움"/>
              </a:rPr>
              <a:t>3-2.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제목과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요약정보가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불충분하거나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적절하게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93942" y="3326295"/>
            <a:ext cx="4070350" cy="4697730"/>
            <a:chOff x="1793942" y="3326295"/>
            <a:chExt cx="4070350" cy="46977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7816" y="3326295"/>
              <a:ext cx="3576434" cy="25225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942" y="5921284"/>
              <a:ext cx="2365327" cy="210226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469015" y="7031659"/>
            <a:ext cx="1945639" cy="803910"/>
            <a:chOff x="4469015" y="7031659"/>
            <a:chExt cx="1945639" cy="8039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9500" y="7045052"/>
              <a:ext cx="1854939" cy="7770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69777" y="7031989"/>
              <a:ext cx="1943735" cy="802640"/>
            </a:xfrm>
            <a:custGeom>
              <a:avLst/>
              <a:gdLst/>
              <a:ahLst/>
              <a:cxnLst/>
              <a:rect l="l" t="t" r="r" b="b"/>
              <a:pathLst>
                <a:path w="1943735" h="802640">
                  <a:moveTo>
                    <a:pt x="1943569" y="0"/>
                  </a:moveTo>
                  <a:lnTo>
                    <a:pt x="1942045" y="0"/>
                  </a:lnTo>
                  <a:lnTo>
                    <a:pt x="1942045" y="1955"/>
                  </a:lnTo>
                  <a:lnTo>
                    <a:pt x="1942045" y="2540"/>
                  </a:lnTo>
                  <a:lnTo>
                    <a:pt x="1942045" y="801179"/>
                  </a:lnTo>
                  <a:lnTo>
                    <a:pt x="1524" y="801179"/>
                  </a:lnTo>
                  <a:lnTo>
                    <a:pt x="1524" y="2540"/>
                  </a:lnTo>
                  <a:lnTo>
                    <a:pt x="812" y="2540"/>
                  </a:lnTo>
                  <a:lnTo>
                    <a:pt x="812" y="1955"/>
                  </a:lnTo>
                  <a:lnTo>
                    <a:pt x="1524" y="1955"/>
                  </a:lnTo>
                  <a:lnTo>
                    <a:pt x="1942045" y="1955"/>
                  </a:lnTo>
                  <a:lnTo>
                    <a:pt x="1942045" y="0"/>
                  </a:lnTo>
                  <a:lnTo>
                    <a:pt x="1447" y="0"/>
                  </a:lnTo>
                  <a:lnTo>
                    <a:pt x="1447" y="1270"/>
                  </a:lnTo>
                  <a:lnTo>
                    <a:pt x="812" y="1905"/>
                  </a:lnTo>
                  <a:lnTo>
                    <a:pt x="812" y="1270"/>
                  </a:lnTo>
                  <a:lnTo>
                    <a:pt x="1447" y="1270"/>
                  </a:lnTo>
                  <a:lnTo>
                    <a:pt x="1447" y="0"/>
                  </a:lnTo>
                  <a:lnTo>
                    <a:pt x="177" y="0"/>
                  </a:lnTo>
                  <a:lnTo>
                    <a:pt x="177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801370"/>
                  </a:lnTo>
                  <a:lnTo>
                    <a:pt x="0" y="802640"/>
                  </a:lnTo>
                  <a:lnTo>
                    <a:pt x="1943569" y="802640"/>
                  </a:lnTo>
                  <a:lnTo>
                    <a:pt x="1943569" y="801941"/>
                  </a:lnTo>
                  <a:lnTo>
                    <a:pt x="1943569" y="801370"/>
                  </a:lnTo>
                  <a:lnTo>
                    <a:pt x="1943569" y="801179"/>
                  </a:lnTo>
                  <a:lnTo>
                    <a:pt x="1943569" y="2540"/>
                  </a:lnTo>
                  <a:lnTo>
                    <a:pt x="1942757" y="2540"/>
                  </a:lnTo>
                  <a:lnTo>
                    <a:pt x="1942757" y="1905"/>
                  </a:lnTo>
                  <a:lnTo>
                    <a:pt x="1943569" y="1955"/>
                  </a:lnTo>
                  <a:lnTo>
                    <a:pt x="1943569" y="1270"/>
                  </a:lnTo>
                  <a:lnTo>
                    <a:pt x="19435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69777" y="7032421"/>
              <a:ext cx="1943735" cy="802640"/>
            </a:xfrm>
            <a:custGeom>
              <a:avLst/>
              <a:gdLst/>
              <a:ahLst/>
              <a:cxnLst/>
              <a:rect l="l" t="t" r="r" b="b"/>
              <a:pathLst>
                <a:path w="1943735" h="802640">
                  <a:moveTo>
                    <a:pt x="1943569" y="801509"/>
                  </a:moveTo>
                  <a:lnTo>
                    <a:pt x="1943569" y="802271"/>
                  </a:lnTo>
                  <a:lnTo>
                    <a:pt x="1942807" y="802271"/>
                  </a:lnTo>
                  <a:lnTo>
                    <a:pt x="762" y="802271"/>
                  </a:lnTo>
                  <a:lnTo>
                    <a:pt x="380" y="802271"/>
                  </a:lnTo>
                  <a:lnTo>
                    <a:pt x="0" y="802271"/>
                  </a:lnTo>
                  <a:lnTo>
                    <a:pt x="0" y="801509"/>
                  </a:lnTo>
                  <a:lnTo>
                    <a:pt x="0" y="762"/>
                  </a:lnTo>
                  <a:lnTo>
                    <a:pt x="0" y="381"/>
                  </a:lnTo>
                  <a:lnTo>
                    <a:pt x="380" y="0"/>
                  </a:lnTo>
                  <a:lnTo>
                    <a:pt x="762" y="0"/>
                  </a:lnTo>
                  <a:lnTo>
                    <a:pt x="1942807" y="0"/>
                  </a:lnTo>
                  <a:lnTo>
                    <a:pt x="1943569" y="0"/>
                  </a:lnTo>
                  <a:lnTo>
                    <a:pt x="1943569" y="381"/>
                  </a:lnTo>
                  <a:lnTo>
                    <a:pt x="1943569" y="762"/>
                  </a:lnTo>
                  <a:lnTo>
                    <a:pt x="1943569" y="801509"/>
                  </a:lnTo>
                  <a:close/>
                </a:path>
                <a:path w="1943735" h="802640">
                  <a:moveTo>
                    <a:pt x="1942045" y="762"/>
                  </a:moveTo>
                  <a:lnTo>
                    <a:pt x="1942807" y="152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1524" y="801509"/>
                  </a:lnTo>
                  <a:lnTo>
                    <a:pt x="762" y="800747"/>
                  </a:lnTo>
                  <a:lnTo>
                    <a:pt x="1942807" y="800747"/>
                  </a:lnTo>
                  <a:lnTo>
                    <a:pt x="1942045" y="801509"/>
                  </a:lnTo>
                  <a:lnTo>
                    <a:pt x="1942045" y="7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04773" y="4809058"/>
            <a:ext cx="551815" cy="322897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74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1725" y="3326295"/>
            <a:ext cx="5794375" cy="4713605"/>
          </a:xfrm>
          <a:custGeom>
            <a:avLst/>
            <a:gdLst/>
            <a:ahLst/>
            <a:cxnLst/>
            <a:rect l="l" t="t" r="r" b="b"/>
            <a:pathLst>
              <a:path w="5794375" h="4713605">
                <a:moveTo>
                  <a:pt x="1524" y="0"/>
                </a:moveTo>
                <a:lnTo>
                  <a:pt x="1524" y="4713147"/>
                </a:lnTo>
              </a:path>
              <a:path w="5794375" h="4713605">
                <a:moveTo>
                  <a:pt x="5792660" y="0"/>
                </a:moveTo>
                <a:lnTo>
                  <a:pt x="5792660" y="4713147"/>
                </a:lnTo>
              </a:path>
              <a:path w="5794375" h="4713605">
                <a:moveTo>
                  <a:pt x="0" y="0"/>
                </a:moveTo>
                <a:lnTo>
                  <a:pt x="5794171" y="0"/>
                </a:lnTo>
              </a:path>
              <a:path w="5794375" h="4713605">
                <a:moveTo>
                  <a:pt x="0" y="4713147"/>
                </a:moveTo>
                <a:lnTo>
                  <a:pt x="5794171" y="471314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3249" y="8115566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8357" y="8434134"/>
            <a:ext cx="5725160" cy="6362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15" dirty="0">
                <a:latin typeface="함초롬돋움"/>
                <a:cs typeface="함초롬돋움"/>
              </a:rPr>
              <a:t>&lt;caption&gt;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요소의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style을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visibility: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hidden;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제공하지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않아야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 marR="5080">
              <a:lnSpc>
                <a:spcPct val="132900"/>
              </a:lnSpc>
              <a:spcBef>
                <a:spcPts val="10"/>
              </a:spcBef>
            </a:pPr>
            <a:r>
              <a:rPr sz="1000" spc="5" dirty="0">
                <a:latin typeface="함초롬돋움"/>
                <a:cs typeface="함초롬돋움"/>
              </a:rPr>
              <a:t>*hidden으로</a:t>
            </a:r>
            <a:r>
              <a:rPr sz="1000" spc="26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제공할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1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visibility:hidden;</a:t>
            </a:r>
            <a:r>
              <a:rPr sz="1000" spc="26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1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display:none;</a:t>
            </a:r>
            <a:r>
              <a:rPr sz="1000" spc="26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속성은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스크린리더에서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인식되지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으므로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사용하지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않도록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814" y="263652"/>
            <a:ext cx="629389" cy="2118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0627" y="286598"/>
            <a:ext cx="542328" cy="35796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7585" y="1435735"/>
          <a:ext cx="9748512" cy="549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5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3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32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93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384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32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384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32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32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32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104457">
                <a:tc rowSpan="2"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335" dirty="0">
                          <a:latin typeface="Pretendard GOV"/>
                          <a:cs typeface="Pretendard GOV"/>
                        </a:rPr>
                        <a:t>o</a:t>
                      </a:r>
                      <a:r>
                        <a:rPr sz="900" spc="2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900" spc="65" dirty="0">
                          <a:latin typeface="Pretendard GOV"/>
                          <a:cs typeface="Pretendard GOV"/>
                        </a:rPr>
                        <a:t>사</a:t>
                      </a:r>
                      <a:r>
                        <a:rPr sz="900" spc="22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900" spc="65" dirty="0">
                          <a:latin typeface="Pretendard GOV"/>
                          <a:cs typeface="Pretendard GOV"/>
                        </a:rPr>
                        <a:t>기</a:t>
                      </a:r>
                      <a:r>
                        <a:rPr sz="900" spc="22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900" spc="65" dirty="0">
                          <a:latin typeface="Pretendard GOV"/>
                          <a:cs typeface="Pretendard GOV"/>
                        </a:rPr>
                        <a:t>준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B6B6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2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3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4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5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6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7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8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9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10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11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12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13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14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15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16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17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18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19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20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21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22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23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24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800" b="1" spc="1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25</a:t>
                      </a:r>
                      <a:endParaRPr sz="800">
                        <a:latin typeface="Noto Sans KR Bold"/>
                        <a:cs typeface="Noto Sans KR Bold"/>
                      </a:endParaRPr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4945">
                        <a:lnSpc>
                          <a:spcPts val="720"/>
                        </a:lnSpc>
                      </a:pPr>
                      <a:r>
                        <a:rPr sz="700" spc="50" dirty="0">
                          <a:solidFill>
                            <a:srgbClr val="FFFFFF"/>
                          </a:solidFill>
                          <a:latin typeface="Pretendard GOV"/>
                          <a:cs typeface="Pretendard GOV"/>
                        </a:rPr>
                        <a:t>준수도</a:t>
                      </a:r>
                      <a:endParaRPr sz="700">
                        <a:latin typeface="Pretendard GOV"/>
                        <a:cs typeface="Pretendard GOV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3DA0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700" spc="50" dirty="0">
                          <a:solidFill>
                            <a:srgbClr val="FFFFFF"/>
                          </a:solidFill>
                          <a:latin typeface="Pretendard GOV"/>
                          <a:cs typeface="Pretendard GOV"/>
                        </a:rPr>
                        <a:t>준수율</a:t>
                      </a:r>
                      <a:endParaRPr sz="700">
                        <a:latin typeface="Pretendard GOV"/>
                        <a:cs typeface="Pretendard GOV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3DA0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0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B6B6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11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ts val="705"/>
                        </a:lnSpc>
                        <a:spcBef>
                          <a:spcPts val="5"/>
                        </a:spcBef>
                      </a:pPr>
                      <a:r>
                        <a:rPr sz="600" spc="45" dirty="0">
                          <a:solidFill>
                            <a:srgbClr val="FFFFFF"/>
                          </a:solidFill>
                          <a:latin typeface="Pretendard GOV"/>
                          <a:cs typeface="Pretendard GOV"/>
                        </a:rPr>
                        <a:t>통과</a:t>
                      </a:r>
                      <a:endParaRPr sz="6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3DA0B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705"/>
                        </a:lnSpc>
                        <a:spcBef>
                          <a:spcPts val="5"/>
                        </a:spcBef>
                      </a:pPr>
                      <a:r>
                        <a:rPr sz="600" spc="-10" dirty="0">
                          <a:solidFill>
                            <a:srgbClr val="FFFFFF"/>
                          </a:solidFill>
                          <a:latin typeface="Pretendard GOV"/>
                          <a:cs typeface="Pretendard GOV"/>
                        </a:rPr>
                        <a:t>Total</a:t>
                      </a:r>
                      <a:endParaRPr sz="6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3DA0B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3DA0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13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750" b="1" dirty="0">
                          <a:solidFill>
                            <a:srgbClr val="666699"/>
                          </a:solidFill>
                          <a:latin typeface="Noto Sans KR Bold"/>
                          <a:cs typeface="Noto Sans KR Bold"/>
                        </a:rPr>
                        <a:t>1.</a:t>
                      </a:r>
                      <a:r>
                        <a:rPr sz="750" b="1" spc="25" dirty="0">
                          <a:solidFill>
                            <a:srgbClr val="666699"/>
                          </a:solidFill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적절한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대체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텍스트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제공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17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68.0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127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2.</a:t>
                      </a:r>
                      <a:r>
                        <a:rPr sz="750" spc="-3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자막</a:t>
                      </a:r>
                      <a:r>
                        <a:rPr sz="750" spc="-2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제공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5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spc="60" dirty="0">
                          <a:latin typeface="Pretendard GOV"/>
                          <a:cs typeface="Pretendard GOV"/>
                        </a:rPr>
                        <a:t>개별</a:t>
                      </a:r>
                      <a:r>
                        <a:rPr sz="80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800" spc="60" dirty="0">
                          <a:latin typeface="Pretendard GOV"/>
                          <a:cs typeface="Pretendard GOV"/>
                        </a:rPr>
                        <a:t>콘텐츠</a:t>
                      </a:r>
                      <a:r>
                        <a:rPr sz="80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800" spc="60" dirty="0">
                          <a:latin typeface="Pretendard GOV"/>
                          <a:cs typeface="Pretendard GOV"/>
                        </a:rPr>
                        <a:t>선정</a:t>
                      </a:r>
                      <a:r>
                        <a:rPr sz="80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800" spc="60" dirty="0">
                          <a:latin typeface="Pretendard GOV"/>
                          <a:cs typeface="Pretendard GOV"/>
                        </a:rPr>
                        <a:t>후</a:t>
                      </a:r>
                      <a:r>
                        <a:rPr sz="80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800" spc="60" dirty="0">
                          <a:latin typeface="Pretendard GOV"/>
                          <a:cs typeface="Pretendard GOV"/>
                        </a:rPr>
                        <a:t>진단</a:t>
                      </a:r>
                      <a:endParaRPr sz="800">
                        <a:latin typeface="Pretendard GOV"/>
                        <a:cs typeface="Pretendard GOV"/>
                      </a:endParaRPr>
                    </a:p>
                  </a:txBody>
                  <a:tcPr marL="0" marR="0" marT="381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3.</a:t>
                      </a:r>
                      <a:r>
                        <a:rPr sz="750" spc="-3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표의</a:t>
                      </a:r>
                      <a:r>
                        <a:rPr sz="750" spc="-2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구성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22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88.0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4.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콘텐츠의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선형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구조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18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72.0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5.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명확한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지시사항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제공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23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92.0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6.</a:t>
                      </a:r>
                      <a:r>
                        <a:rPr sz="750" spc="-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색에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무관한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콘텐츠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인식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16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64.0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923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7.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자동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재생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금지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8.</a:t>
                      </a:r>
                      <a:r>
                        <a:rPr sz="750" spc="-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텍스트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콘텐츠의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명도</a:t>
                      </a:r>
                      <a:r>
                        <a:rPr sz="750" spc="-1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대비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5" dirty="0">
                          <a:latin typeface="Pretendard GOV"/>
                          <a:cs typeface="Pretendard GOV"/>
                        </a:rPr>
                        <a:t>XX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17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68.0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1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9.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콘텐츠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간의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구분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10.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키보드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사용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보장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24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96.0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4177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11.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초점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이동과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표시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5" dirty="0">
                          <a:latin typeface="Pretendard GOV"/>
                          <a:cs typeface="Pretendard GOV"/>
                        </a:rPr>
                        <a:t>XX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15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60.0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12.</a:t>
                      </a:r>
                      <a:r>
                        <a:rPr sz="750" spc="-3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조작</a:t>
                      </a:r>
                      <a:r>
                        <a:rPr sz="750" spc="-3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가능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5" dirty="0">
                          <a:latin typeface="Pretendard GOV"/>
                          <a:cs typeface="Pretendard GOV"/>
                        </a:rPr>
                        <a:t>XX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19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76.0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13.</a:t>
                      </a:r>
                      <a:r>
                        <a:rPr sz="750" spc="-3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문자</a:t>
                      </a:r>
                      <a:r>
                        <a:rPr sz="750" spc="-3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단축키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14.</a:t>
                      </a:r>
                      <a:r>
                        <a:rPr sz="750" spc="-3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응답시간</a:t>
                      </a:r>
                      <a:r>
                        <a:rPr sz="750" spc="-3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조절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24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96.0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15.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정지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기능</a:t>
                      </a:r>
                      <a:r>
                        <a:rPr sz="750" spc="-2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제공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16.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깜빡임과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번쩍임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사용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제한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17.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반복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영역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건너뛰기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5" dirty="0">
                          <a:latin typeface="Pretendard GOV"/>
                          <a:cs typeface="Pretendard GOV"/>
                        </a:rPr>
                        <a:t>XX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24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96.0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18.</a:t>
                      </a:r>
                      <a:r>
                        <a:rPr sz="750" spc="-3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제목</a:t>
                      </a:r>
                      <a:r>
                        <a:rPr sz="750" spc="-3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제공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5" dirty="0">
                          <a:latin typeface="Pretendard GOV"/>
                          <a:cs typeface="Pretendard GOV"/>
                        </a:rPr>
                        <a:t>XX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5" dirty="0">
                          <a:latin typeface="Pretendard GOV"/>
                          <a:cs typeface="Pretendard GOV"/>
                        </a:rPr>
                        <a:t>XX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13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52.0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19.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적절한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링크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텍스트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430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20.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고정된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참조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위치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정보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21.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단일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포인터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입력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지원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22.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포인터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입력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취소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23.</a:t>
                      </a:r>
                      <a:r>
                        <a:rPr sz="750" spc="-3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레이블과</a:t>
                      </a:r>
                      <a:r>
                        <a:rPr sz="750" spc="-3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네임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5" dirty="0">
                          <a:latin typeface="Pretendard GOV"/>
                          <a:cs typeface="Pretendard GOV"/>
                        </a:rPr>
                        <a:t>XX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17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68.0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24.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동작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기반</a:t>
                      </a:r>
                      <a:r>
                        <a:rPr sz="750" spc="-2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작동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25.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기본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언어</a:t>
                      </a:r>
                      <a:r>
                        <a:rPr sz="750" spc="-2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표시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3923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26.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사용자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요구에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따른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실행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5" dirty="0">
                          <a:latin typeface="Pretendard GOV"/>
                          <a:cs typeface="Pretendard GOV"/>
                        </a:rPr>
                        <a:t>XX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22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88.0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27.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찾기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쉬운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도움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정보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28.</a:t>
                      </a:r>
                      <a:r>
                        <a:rPr sz="750" spc="-3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오류</a:t>
                      </a:r>
                      <a:r>
                        <a:rPr sz="750" spc="-3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정정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24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96.0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29.</a:t>
                      </a:r>
                      <a:r>
                        <a:rPr sz="750" spc="-3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레이블</a:t>
                      </a:r>
                      <a:r>
                        <a:rPr sz="750" spc="-3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제공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5" dirty="0">
                          <a:latin typeface="Pretendard GOV"/>
                          <a:cs typeface="Pretendard GOV"/>
                        </a:rPr>
                        <a:t>XX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22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88.0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7DD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54178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30.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접근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가능한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인증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X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24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96.0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31.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반복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입력</a:t>
                      </a:r>
                      <a:r>
                        <a:rPr sz="750" spc="-2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정보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53923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32.</a:t>
                      </a:r>
                      <a:r>
                        <a:rPr sz="750" spc="-25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마크업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오류</a:t>
                      </a:r>
                      <a:r>
                        <a:rPr sz="750" spc="-20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방지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O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53098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50" spc="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33.</a:t>
                      </a:r>
                      <a:r>
                        <a:rPr sz="750" spc="-20" dirty="0">
                          <a:solidFill>
                            <a:srgbClr val="666699"/>
                          </a:solidFill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60" dirty="0">
                          <a:latin typeface="Pretendard GOV"/>
                          <a:cs typeface="Pretendard GOV"/>
                        </a:rPr>
                        <a:t>웹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애플리케이션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접근성</a:t>
                      </a:r>
                      <a:r>
                        <a:rPr sz="750" spc="-15" dirty="0">
                          <a:latin typeface="Pretendard GOV"/>
                          <a:cs typeface="Pretendard GOV"/>
                        </a:rPr>
                        <a:t> </a:t>
                      </a:r>
                      <a:r>
                        <a:rPr sz="750" spc="55" dirty="0">
                          <a:latin typeface="Pretendard GOV"/>
                          <a:cs typeface="Pretendard GOV"/>
                        </a:rPr>
                        <a:t>준수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solidFill>
                            <a:srgbClr val="7676D1"/>
                          </a:solidFill>
                          <a:latin typeface="Pretendard GOV"/>
                          <a:cs typeface="Pretendard GOV"/>
                        </a:rPr>
                        <a:t>25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Pretendard GOV"/>
                          <a:cs typeface="Pretendard GOV"/>
                        </a:rPr>
                        <a:t>100.0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63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FAFAF"/>
                    </a:solidFill>
                  </a:tcPr>
                </a:tc>
                <a:tc gridSpan="25"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b="1" spc="22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종</a:t>
                      </a:r>
                      <a:r>
                        <a:rPr sz="1500" b="1" spc="44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500" b="1" spc="22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합</a:t>
                      </a:r>
                      <a:r>
                        <a:rPr sz="1500" b="1" spc="52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500" b="1" spc="22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준</a:t>
                      </a:r>
                      <a:r>
                        <a:rPr sz="1500" b="1" spc="52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500" b="1" spc="22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수</a:t>
                      </a:r>
                      <a:r>
                        <a:rPr sz="1500" b="1" spc="52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500" b="1" spc="22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율</a:t>
                      </a:r>
                      <a:r>
                        <a:rPr sz="1500" b="1" spc="44" baseline="2777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500" b="1" spc="-15" baseline="2777" dirty="0">
                          <a:solidFill>
                            <a:srgbClr val="FFFFFF"/>
                          </a:solidFill>
                          <a:latin typeface="MS Gothic"/>
                          <a:cs typeface="MS Gothic"/>
                        </a:rPr>
                        <a:t>➤</a:t>
                      </a:r>
                      <a:r>
                        <a:rPr sz="1500" b="1" spc="-150" baseline="2777" dirty="0">
                          <a:solidFill>
                            <a:srgbClr val="FFFFFF"/>
                          </a:solidFill>
                          <a:latin typeface="MS Gothic"/>
                          <a:cs typeface="MS Gothic"/>
                        </a:rPr>
                        <a:t> </a:t>
                      </a:r>
                      <a:r>
                        <a:rPr sz="1100" b="1" spc="35" dirty="0">
                          <a:solidFill>
                            <a:srgbClr val="FFFF00"/>
                          </a:solidFill>
                          <a:latin typeface="Noto Sans KR Bold"/>
                          <a:cs typeface="Noto Sans KR Bold"/>
                        </a:rPr>
                        <a:t>89.82%</a:t>
                      </a:r>
                      <a:endParaRPr sz="1100">
                        <a:latin typeface="Noto Sans KR Bold"/>
                        <a:cs typeface="Noto Sans KR Bold"/>
                      </a:endParaRPr>
                    </a:p>
                  </a:txBody>
                  <a:tcPr marL="0" marR="0" marT="508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Pretendard GOV"/>
                          <a:cs typeface="Pretendard GOV"/>
                        </a:rPr>
                        <a:t>-</a:t>
                      </a:r>
                      <a:endParaRPr sz="900">
                        <a:latin typeface="Pretendard GOV"/>
                        <a:cs typeface="Pretendard GOV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750" spc="45" dirty="0">
                          <a:solidFill>
                            <a:srgbClr val="FFFFFF"/>
                          </a:solidFill>
                          <a:latin typeface="Pretendard GOV"/>
                          <a:cs typeface="Pretendard GOV"/>
                        </a:rPr>
                        <a:t>89.82%</a:t>
                      </a:r>
                      <a:endParaRPr sz="750">
                        <a:latin typeface="Pretendard GOV"/>
                        <a:cs typeface="Pretendard GOV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03808" y="551942"/>
            <a:ext cx="1527175" cy="178435"/>
          </a:xfrm>
          <a:prstGeom prst="rect">
            <a:avLst/>
          </a:prstGeom>
          <a:solidFill>
            <a:srgbClr val="DF7579"/>
          </a:solidFill>
        </p:spPr>
        <p:txBody>
          <a:bodyPr vert="horz" wrap="square" lIns="0" tIns="63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5"/>
              </a:spcBef>
            </a:pPr>
            <a:r>
              <a:rPr sz="1000" b="1" spc="15" dirty="0">
                <a:solidFill>
                  <a:srgbClr val="FFFFFF"/>
                </a:solidFill>
                <a:latin typeface="Noto Sans KR Bold"/>
                <a:cs typeface="Noto Sans KR Bold"/>
              </a:rPr>
              <a:t>페이지별</a:t>
            </a:r>
            <a:r>
              <a:rPr sz="1000" b="1" dirty="0">
                <a:solidFill>
                  <a:srgbClr val="FFFFFF"/>
                </a:solidFill>
                <a:latin typeface="Noto Sans KR Bold"/>
                <a:cs typeface="Noto Sans KR Bold"/>
              </a:rPr>
              <a:t> </a:t>
            </a:r>
            <a:r>
              <a:rPr sz="1000" b="1" spc="15" dirty="0">
                <a:solidFill>
                  <a:srgbClr val="FFFFFF"/>
                </a:solidFill>
                <a:latin typeface="Noto Sans KR Bold"/>
                <a:cs typeface="Noto Sans KR Bold"/>
              </a:rPr>
              <a:t>평가</a:t>
            </a:r>
            <a:endParaRPr sz="1000">
              <a:latin typeface="Noto Sans KR Bold"/>
              <a:cs typeface="Noto Sans KR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444" y="732180"/>
            <a:ext cx="4232275" cy="6413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9539" indent="-117475">
              <a:lnSpc>
                <a:spcPct val="100000"/>
              </a:lnSpc>
              <a:spcBef>
                <a:spcPts val="409"/>
              </a:spcBef>
              <a:buChar char="•"/>
              <a:tabLst>
                <a:tab pos="130175" algn="l"/>
              </a:tabLst>
            </a:pPr>
            <a:r>
              <a:rPr sz="750" spc="70" dirty="0">
                <a:solidFill>
                  <a:srgbClr val="585858"/>
                </a:solidFill>
                <a:latin typeface="Pretendard GOV"/>
                <a:cs typeface="Pretendard GOV"/>
              </a:rPr>
              <a:t>95%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이상일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경우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40" dirty="0">
                <a:solidFill>
                  <a:srgbClr val="585858"/>
                </a:solidFill>
                <a:latin typeface="Pretendard GOV"/>
                <a:cs typeface="Pretendard GOV"/>
              </a:rPr>
              <a:t>적합,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70" dirty="0">
                <a:solidFill>
                  <a:srgbClr val="585858"/>
                </a:solidFill>
                <a:latin typeface="Pretendard GOV"/>
                <a:cs typeface="Pretendard GOV"/>
              </a:rPr>
              <a:t>85%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이하일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경우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최종부적합</a:t>
            </a:r>
            <a:endParaRPr sz="750">
              <a:latin typeface="Pretendard GOV"/>
              <a:cs typeface="Pretendard GOV"/>
            </a:endParaRPr>
          </a:p>
          <a:p>
            <a:pPr marL="129539" indent="-117475">
              <a:lnSpc>
                <a:spcPct val="100000"/>
              </a:lnSpc>
              <a:spcBef>
                <a:spcPts val="310"/>
              </a:spcBef>
              <a:buChar char="•"/>
              <a:tabLst>
                <a:tab pos="130175" algn="l"/>
              </a:tabLst>
            </a:pP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항목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45" dirty="0">
                <a:solidFill>
                  <a:srgbClr val="585858"/>
                </a:solidFill>
                <a:latin typeface="Pretendard GOV"/>
                <a:cs typeface="Pretendard GOV"/>
              </a:rPr>
              <a:t>준수도: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65" dirty="0">
                <a:solidFill>
                  <a:srgbClr val="585858"/>
                </a:solidFill>
                <a:latin typeface="Pretendard GOV"/>
                <a:cs typeface="Pretendard GOV"/>
              </a:rPr>
              <a:t>통과(95%</a:t>
            </a:r>
            <a:r>
              <a:rPr sz="750" spc="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이상)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35" dirty="0">
                <a:solidFill>
                  <a:srgbClr val="585858"/>
                </a:solidFill>
                <a:latin typeface="Pretendard GOV"/>
                <a:cs typeface="Pretendard GOV"/>
              </a:rPr>
              <a:t>단,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60" dirty="0">
                <a:solidFill>
                  <a:srgbClr val="585858"/>
                </a:solidFill>
                <a:latin typeface="Pretendard GOV"/>
                <a:cs typeface="Pretendard GOV"/>
              </a:rPr>
              <a:t>한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항목이라도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65" dirty="0">
                <a:solidFill>
                  <a:srgbClr val="585858"/>
                </a:solidFill>
                <a:latin typeface="Pretendard GOV"/>
                <a:cs typeface="Pretendard GOV"/>
              </a:rPr>
              <a:t>과락(95%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미만)시에는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점수에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상관없이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불합격처리</a:t>
            </a:r>
            <a:endParaRPr sz="750">
              <a:latin typeface="Pretendard GOV"/>
              <a:cs typeface="Pretendard GOV"/>
            </a:endParaRPr>
          </a:p>
          <a:p>
            <a:pPr marL="129539" indent="-117475">
              <a:lnSpc>
                <a:spcPct val="100000"/>
              </a:lnSpc>
              <a:spcBef>
                <a:spcPts val="315"/>
              </a:spcBef>
              <a:buChar char="•"/>
              <a:tabLst>
                <a:tab pos="130175" algn="l"/>
              </a:tabLst>
            </a:pPr>
            <a:r>
              <a:rPr sz="750" spc="40" dirty="0">
                <a:solidFill>
                  <a:srgbClr val="585858"/>
                </a:solidFill>
                <a:latin typeface="Pretendard GOV"/>
                <a:cs typeface="Pretendard GOV"/>
              </a:rPr>
              <a:t>2번</a:t>
            </a:r>
            <a:r>
              <a:rPr sz="750" spc="-1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항목은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콘텐츠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60" dirty="0">
                <a:solidFill>
                  <a:srgbClr val="585858"/>
                </a:solidFill>
                <a:latin typeface="Pretendard GOV"/>
                <a:cs typeface="Pretendard GOV"/>
              </a:rPr>
              <a:t>수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기준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70" dirty="0">
                <a:solidFill>
                  <a:srgbClr val="585858"/>
                </a:solidFill>
                <a:latin typeface="Pretendard GOV"/>
                <a:cs typeface="Pretendard GOV"/>
              </a:rPr>
              <a:t>(95%</a:t>
            </a:r>
            <a:r>
              <a:rPr sz="750" spc="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이상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45" dirty="0">
                <a:solidFill>
                  <a:srgbClr val="585858"/>
                </a:solidFill>
                <a:latin typeface="Pretendard GOV"/>
                <a:cs typeface="Pretendard GOV"/>
              </a:rPr>
              <a:t>준수),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60" dirty="0">
                <a:solidFill>
                  <a:srgbClr val="585858"/>
                </a:solidFill>
                <a:latin typeface="Pretendard GOV"/>
                <a:cs typeface="Pretendard GOV"/>
              </a:rPr>
              <a:t>그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60" dirty="0">
                <a:solidFill>
                  <a:srgbClr val="585858"/>
                </a:solidFill>
                <a:latin typeface="Pretendard GOV"/>
                <a:cs typeface="Pretendard GOV"/>
              </a:rPr>
              <a:t>외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항목은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페이지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수로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준수여부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확인</a:t>
            </a:r>
            <a:endParaRPr sz="750">
              <a:latin typeface="Pretendard GOV"/>
              <a:cs typeface="Pretendard GOV"/>
            </a:endParaRPr>
          </a:p>
          <a:p>
            <a:pPr marL="129539" indent="-117475">
              <a:lnSpc>
                <a:spcPct val="100000"/>
              </a:lnSpc>
              <a:spcBef>
                <a:spcPts val="310"/>
              </a:spcBef>
              <a:buChar char="•"/>
              <a:tabLst>
                <a:tab pos="130175" algn="l"/>
                <a:tab pos="688975" algn="l"/>
              </a:tabLst>
            </a:pP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공통오류(	</a:t>
            </a:r>
            <a:r>
              <a:rPr sz="750" spc="60" dirty="0">
                <a:solidFill>
                  <a:srgbClr val="585858"/>
                </a:solidFill>
                <a:latin typeface="Pretendard GOV"/>
                <a:cs typeface="Pretendard GOV"/>
              </a:rPr>
              <a:t>)는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반드시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전체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페이지의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수정을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하셔야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하며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미수정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60" dirty="0">
                <a:solidFill>
                  <a:srgbClr val="585858"/>
                </a:solidFill>
                <a:latin typeface="Pretendard GOV"/>
                <a:cs typeface="Pretendard GOV"/>
              </a:rPr>
              <a:t>시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점수에</a:t>
            </a:r>
            <a:r>
              <a:rPr sz="750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상관없이</a:t>
            </a:r>
            <a:r>
              <a:rPr sz="750" spc="-5" dirty="0">
                <a:solidFill>
                  <a:srgbClr val="585858"/>
                </a:solidFill>
                <a:latin typeface="Pretendard GOV"/>
                <a:cs typeface="Pretendard GOV"/>
              </a:rPr>
              <a:t> </a:t>
            </a:r>
            <a:r>
              <a:rPr sz="750" spc="55" dirty="0">
                <a:solidFill>
                  <a:srgbClr val="585858"/>
                </a:solidFill>
                <a:latin typeface="Pretendard GOV"/>
                <a:cs typeface="Pretendard GOV"/>
              </a:rPr>
              <a:t>불합격처리</a:t>
            </a:r>
            <a:endParaRPr sz="750">
              <a:latin typeface="Pretendard GOV"/>
              <a:cs typeface="Pretendard GOV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1475" y="1251204"/>
            <a:ext cx="152400" cy="1143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7580" y="6977888"/>
            <a:ext cx="2592070" cy="3733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900" spc="-5" dirty="0">
                <a:latin typeface="맑은 고딕"/>
                <a:cs typeface="맑은 고딕"/>
              </a:rPr>
              <a:t>서식P020-7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900" dirty="0">
                <a:latin typeface="맑은 고딕"/>
                <a:cs typeface="맑은 고딕"/>
              </a:rPr>
              <a:t>웹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접근성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품질인증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dirty="0">
                <a:solidFill>
                  <a:srgbClr val="87C1CC"/>
                </a:solidFill>
                <a:latin typeface="맑은 고딕"/>
                <a:cs typeface="맑은 고딕"/>
              </a:rPr>
              <a:t>전문가</a:t>
            </a:r>
            <a:r>
              <a:rPr sz="900" spc="-20" dirty="0">
                <a:solidFill>
                  <a:srgbClr val="87C1CC"/>
                </a:solidFill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심사보고서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(점수기재)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94468" y="7188200"/>
            <a:ext cx="88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맑은 고딕"/>
                <a:cs typeface="맑은 고딕"/>
              </a:rPr>
              <a:t>2</a:t>
            </a:r>
            <a:endParaRPr sz="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720590" cy="110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6.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(색에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무관한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인식)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관계없이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함초롬돋움"/>
              <a:cs typeface="함초롬돋움"/>
            </a:endParaRPr>
          </a:p>
          <a:p>
            <a:pPr marL="12700" marR="5080">
              <a:lnSpc>
                <a:spcPct val="133200"/>
              </a:lnSpc>
            </a:pPr>
            <a:r>
              <a:rPr sz="900" spc="5" dirty="0">
                <a:latin typeface="함초롬돋움"/>
                <a:cs typeface="함초롬돋움"/>
              </a:rPr>
              <a:t>6-1.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색상만으로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내용을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구분하거나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인식하도록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제공된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콘텐츠(그래프,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차트,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지도,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필수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입력 </a:t>
            </a:r>
            <a:r>
              <a:rPr sz="900" spc="-254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항목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5" dirty="0">
                <a:latin typeface="함초롬돋움"/>
                <a:cs typeface="함초롬돋움"/>
              </a:rPr>
              <a:t>등)를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306332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900807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903092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0008" y="3571392"/>
            <a:ext cx="3552050" cy="2501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5022176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539426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618068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500767"/>
            <a:ext cx="572516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34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색상만으로</a:t>
            </a:r>
            <a:r>
              <a:rPr sz="1000" spc="-35" dirty="0">
                <a:latin typeface="함초롬돋움"/>
                <a:cs typeface="함초롬돋움"/>
              </a:rPr>
              <a:t> 내용을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분별하도록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제공된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-35" dirty="0">
                <a:latin typeface="함초롬돋움"/>
                <a:cs typeface="함초롬돋움"/>
              </a:rPr>
              <a:t> 색맹이나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색약을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가진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사용자는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구분이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어렵기 </a:t>
            </a:r>
            <a:r>
              <a:rPr sz="1000" spc="-35" dirty="0">
                <a:latin typeface="함초롬돋움"/>
                <a:cs typeface="함초롬돋움"/>
              </a:rPr>
              <a:t> 때문에</a:t>
            </a:r>
            <a:r>
              <a:rPr sz="1000" spc="-3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색상뿐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만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아니라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무늬와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같은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패턴, </a:t>
            </a:r>
            <a:r>
              <a:rPr sz="1000" spc="-40" dirty="0">
                <a:latin typeface="함초롬돋움"/>
                <a:cs typeface="함초롬돋움"/>
              </a:rPr>
              <a:t>외곽선이나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주변정보를</a:t>
            </a:r>
            <a:r>
              <a:rPr sz="1000" spc="22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이용해서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정보를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인식할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29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있도 </a:t>
            </a:r>
            <a:r>
              <a:rPr sz="1000" spc="-35" dirty="0">
                <a:latin typeface="함초롬돋움"/>
                <a:cs typeface="함초롬돋움"/>
              </a:rPr>
              <a:t> 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65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11-2.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초점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또는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키보드의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위치를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나타내는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요소가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시각적으로</a:t>
            </a:r>
            <a:r>
              <a:rPr sz="900" spc="18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표시되지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4768" y="3378060"/>
            <a:ext cx="3580993" cy="25209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318087"/>
            <a:ext cx="4966970" cy="6343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35" dirty="0">
                <a:latin typeface="함초롬돋움"/>
                <a:cs typeface="함초롬돋움"/>
              </a:rPr>
              <a:t>키보드가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접근된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개체에는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받은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요소(예: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포커스링)가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u="sng" spc="-35" dirty="0">
                <a:uFill>
                  <a:solidFill>
                    <a:srgbClr val="FF0000"/>
                  </a:solidFill>
                </a:uFill>
                <a:latin typeface="함초롬돋움"/>
                <a:cs typeface="함초롬돋움"/>
              </a:rPr>
              <a:t>명확하게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보이도록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5" dirty="0">
                <a:latin typeface="함초롬돋움"/>
                <a:cs typeface="함초롬돋움"/>
              </a:rPr>
              <a:t>*개체와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초점의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색이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동일한(비슷한)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오류</a:t>
            </a:r>
            <a:endParaRPr sz="1000">
              <a:latin typeface="함초롬돋움"/>
              <a:cs typeface="함초롬돋움"/>
            </a:endParaRPr>
          </a:p>
          <a:p>
            <a:pPr marL="76200">
              <a:lnSpc>
                <a:spcPct val="100000"/>
              </a:lnSpc>
              <a:spcBef>
                <a:spcPts val="405"/>
              </a:spcBef>
            </a:pPr>
            <a:r>
              <a:rPr sz="1000" spc="-45" dirty="0">
                <a:latin typeface="함초롬돋움"/>
                <a:cs typeface="함초롬돋움"/>
              </a:rPr>
              <a:t>&lt;예시&gt;</a:t>
            </a:r>
            <a:endParaRPr sz="1000">
              <a:latin typeface="함초롬돋움"/>
              <a:cs typeface="함초롬돋움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42" y="7056710"/>
            <a:ext cx="1044502" cy="3950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66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78500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0" dirty="0">
                <a:latin typeface="함초롬돋움"/>
                <a:cs typeface="함초롬돋움"/>
              </a:rPr>
              <a:t>(초점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표시)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키보드에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의한  초점은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하며,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시각적으로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구별할</a:t>
            </a:r>
            <a:r>
              <a:rPr sz="1000" spc="21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4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있어야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11-1.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초점의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이동순서가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논리적이지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않으며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일관성이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없는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016" y="3367404"/>
            <a:ext cx="3614508" cy="25438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4773" y="4839499"/>
            <a:ext cx="551815" cy="108140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725" y="3356749"/>
            <a:ext cx="5794375" cy="2565400"/>
          </a:xfrm>
          <a:custGeom>
            <a:avLst/>
            <a:gdLst/>
            <a:ahLst/>
            <a:cxnLst/>
            <a:rect l="l" t="t" r="r" b="b"/>
            <a:pathLst>
              <a:path w="5794375" h="2565400">
                <a:moveTo>
                  <a:pt x="1524" y="0"/>
                </a:moveTo>
                <a:lnTo>
                  <a:pt x="1524" y="2565133"/>
                </a:lnTo>
              </a:path>
              <a:path w="5794375" h="2565400">
                <a:moveTo>
                  <a:pt x="5792660" y="0"/>
                </a:moveTo>
                <a:lnTo>
                  <a:pt x="5792660" y="2565133"/>
                </a:lnTo>
              </a:path>
              <a:path w="5794375" h="2565400">
                <a:moveTo>
                  <a:pt x="0" y="0"/>
                </a:moveTo>
                <a:lnTo>
                  <a:pt x="5794171" y="0"/>
                </a:lnTo>
              </a:path>
              <a:path w="5794375" h="2565400">
                <a:moveTo>
                  <a:pt x="0" y="2565133"/>
                </a:moveTo>
                <a:lnTo>
                  <a:pt x="5794171" y="2565133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3249" y="5997993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357" y="6368933"/>
            <a:ext cx="242633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함초롬돋움"/>
                <a:cs typeface="함초롬돋움"/>
              </a:rPr>
              <a:t>초점의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이동순서는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논리적으로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67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26.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(사용자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요구에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따른</a:t>
            </a:r>
            <a:r>
              <a:rPr sz="1000" spc="-10" dirty="0">
                <a:latin typeface="함초롬돋움"/>
                <a:cs typeface="함초롬돋움"/>
              </a:rPr>
              <a:t> 실행)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사용자가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의도하지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않은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기능(새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창,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변화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등)은</a:t>
            </a:r>
            <a:r>
              <a:rPr sz="1000" spc="24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실행되지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않아야</a:t>
            </a:r>
            <a:r>
              <a:rPr sz="1000" spc="25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한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10" dirty="0">
                <a:latin typeface="함초롬돋움"/>
                <a:cs typeface="함초롬돋움"/>
              </a:rPr>
              <a:t>26-1.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사용자가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실행하지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상황에서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예측하지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새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창이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열리는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23.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로그인(아이디/비밀번호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포함)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0" dirty="0">
                          <a:latin typeface="함초롬돋움"/>
                          <a:cs typeface="함초롬돋움"/>
                        </a:rPr>
                        <a:t>https://mydata.privacy.go.kr/mbr/lgn/member-login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824" y="3356749"/>
            <a:ext cx="3638880" cy="256208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199" y="6002964"/>
            <a:ext cx="5081696" cy="12969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4773" y="4839499"/>
            <a:ext cx="551815" cy="250634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725" y="3356749"/>
            <a:ext cx="5794375" cy="3990340"/>
          </a:xfrm>
          <a:custGeom>
            <a:avLst/>
            <a:gdLst/>
            <a:ahLst/>
            <a:cxnLst/>
            <a:rect l="l" t="t" r="r" b="b"/>
            <a:pathLst>
              <a:path w="5794375" h="3990340">
                <a:moveTo>
                  <a:pt x="1524" y="0"/>
                </a:moveTo>
                <a:lnTo>
                  <a:pt x="1524" y="3990035"/>
                </a:lnTo>
              </a:path>
              <a:path w="5794375" h="3990340">
                <a:moveTo>
                  <a:pt x="5792660" y="0"/>
                </a:moveTo>
                <a:lnTo>
                  <a:pt x="5792660" y="3990035"/>
                </a:lnTo>
              </a:path>
              <a:path w="5794375" h="3990340">
                <a:moveTo>
                  <a:pt x="0" y="0"/>
                </a:moveTo>
                <a:lnTo>
                  <a:pt x="5794171" y="0"/>
                </a:lnTo>
              </a:path>
              <a:path w="5794375" h="3990340">
                <a:moveTo>
                  <a:pt x="0" y="3990035"/>
                </a:moveTo>
                <a:lnTo>
                  <a:pt x="5794171" y="3990035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3249" y="7422908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357" y="7744517"/>
            <a:ext cx="444309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45" dirty="0">
                <a:latin typeface="함초롬돋움"/>
                <a:cs typeface="함초롬돋움"/>
              </a:rPr>
              <a:t>&lt;a&gt;</a:t>
            </a:r>
            <a:r>
              <a:rPr sz="1000" spc="18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링크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내에</a:t>
            </a:r>
            <a:r>
              <a:rPr sz="1000" spc="185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title="새창열림"을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5" dirty="0">
                <a:latin typeface="함초롬돋움"/>
                <a:cs typeface="함초롬돋움"/>
              </a:rPr>
              <a:t>*&lt;a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5" dirty="0">
                <a:latin typeface="함초롬돋움"/>
                <a:cs typeface="함초롬돋움"/>
              </a:rPr>
              <a:t>target="_blank"&gt;로만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새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창을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알린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준수한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것으로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인정하지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않음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68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031219"/>
            <a:ext cx="5780405" cy="10261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295" dirty="0">
                <a:latin typeface="함초롬돋움"/>
                <a:cs typeface="함초롬돋움"/>
              </a:rPr>
              <a:t> </a:t>
            </a:r>
            <a:r>
              <a:rPr sz="1500" b="1" spc="-40" dirty="0">
                <a:latin typeface="Noto Sans KR Black"/>
                <a:cs typeface="Noto Sans KR Black"/>
              </a:rPr>
              <a:t>1.</a:t>
            </a:r>
            <a:endParaRPr sz="1500">
              <a:latin typeface="Noto Sans KR Black"/>
              <a:cs typeface="Noto Sans KR Black"/>
            </a:endParaRPr>
          </a:p>
          <a:p>
            <a:pPr marL="29209" marR="5080">
              <a:lnSpc>
                <a:spcPct val="115900"/>
              </a:lnSpc>
              <a:spcBef>
                <a:spcPts val="330"/>
              </a:spcBef>
            </a:pPr>
            <a:r>
              <a:rPr sz="1000" spc="-15" dirty="0">
                <a:latin typeface="함초롬돋움"/>
                <a:cs typeface="함초롬돋움"/>
              </a:rPr>
              <a:t>(적절한</a:t>
            </a:r>
            <a:r>
              <a:rPr sz="1000" spc="254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제공)</a:t>
            </a:r>
            <a:r>
              <a:rPr sz="1000" spc="26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아닌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콘텐츠는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그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의미나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용도를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인식할</a:t>
            </a:r>
            <a:r>
              <a:rPr sz="10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-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있도록</a:t>
            </a:r>
            <a:r>
              <a:rPr sz="1000" spc="-1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대체</a:t>
            </a:r>
            <a:r>
              <a:rPr sz="1000" spc="-1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텍스트를 </a:t>
            </a:r>
            <a:r>
              <a:rPr sz="1000" spc="-28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900" spc="5" dirty="0">
                <a:latin typeface="함초롬돋움"/>
                <a:cs typeface="함초롬돋움"/>
              </a:rPr>
              <a:t>1-6.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배경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이미지가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의미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있는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있으나,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이를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텍스트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형태의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정보로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25.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5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가입(전체단계)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https://mydata.privacy.go.kr/mbr/join/utztn-trms-utztn-agre-dtl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582683" y="3389117"/>
            <a:ext cx="5111750" cy="4973955"/>
            <a:chOff x="1582683" y="3389117"/>
            <a:chExt cx="5111750" cy="49739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7867" y="3389117"/>
              <a:ext cx="3381317" cy="19281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683" y="5429574"/>
              <a:ext cx="5111689" cy="14156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009" y="6932714"/>
              <a:ext cx="5105363" cy="142973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04773" y="4839499"/>
            <a:ext cx="551815" cy="3559810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790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1725" y="3356749"/>
            <a:ext cx="5794375" cy="5043805"/>
          </a:xfrm>
          <a:custGeom>
            <a:avLst/>
            <a:gdLst/>
            <a:ahLst/>
            <a:cxnLst/>
            <a:rect l="l" t="t" r="r" b="b"/>
            <a:pathLst>
              <a:path w="5794375" h="5043805">
                <a:moveTo>
                  <a:pt x="5792660" y="0"/>
                </a:moveTo>
                <a:lnTo>
                  <a:pt x="5792660" y="5043487"/>
                </a:lnTo>
              </a:path>
              <a:path w="5794375" h="5043805">
                <a:moveTo>
                  <a:pt x="1524" y="0"/>
                </a:moveTo>
                <a:lnTo>
                  <a:pt x="1524" y="5043487"/>
                </a:lnTo>
              </a:path>
              <a:path w="5794375" h="5043805">
                <a:moveTo>
                  <a:pt x="0" y="0"/>
                </a:moveTo>
                <a:lnTo>
                  <a:pt x="5794171" y="0"/>
                </a:lnTo>
              </a:path>
              <a:path w="5794375" h="5043805">
                <a:moveTo>
                  <a:pt x="0" y="5043487"/>
                </a:moveTo>
                <a:lnTo>
                  <a:pt x="5794171" y="5043487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3249" y="8476360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357" y="8797973"/>
            <a:ext cx="3993515" cy="4305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40" dirty="0">
                <a:latin typeface="함초롬돋움"/>
                <a:cs typeface="함초롬돋움"/>
              </a:rPr>
              <a:t>의미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있는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배경이미지에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대체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텍스트와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상태정보를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10" dirty="0">
                <a:latin typeface="함초롬돋움"/>
                <a:cs typeface="함초롬돋움"/>
              </a:rPr>
              <a:t>*도움말이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펼쳐진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상태에서는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닫기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접기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등으로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구분해서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제공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69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4281805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18.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(제목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제공)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페이지,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프레임,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콘텐츠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블록에는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적절한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제목을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20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18-2.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페이지에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제목을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적절하게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제공하지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않은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046" y="2122893"/>
          <a:ext cx="3466465" cy="70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9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021"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dirty="0">
                          <a:latin typeface="함초롬돋움"/>
                          <a:cs typeface="함초롬돋움"/>
                        </a:rPr>
                        <a:t>1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spc="-30" dirty="0">
                          <a:latin typeface="함초롬돋움"/>
                          <a:cs typeface="함초롬돋움"/>
                        </a:rPr>
                        <a:t>페이지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내용과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30" dirty="0">
                          <a:latin typeface="함초롬돋움"/>
                          <a:cs typeface="함초롬돋움"/>
                        </a:rPr>
                        <a:t>다른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제목을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30" dirty="0">
                          <a:latin typeface="함초롬돋움"/>
                          <a:cs typeface="함초롬돋움"/>
                        </a:rPr>
                        <a:t>제공한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경우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1968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45"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800" dirty="0">
                          <a:latin typeface="함초롬돋움"/>
                          <a:cs typeface="함초롬돋움"/>
                        </a:rPr>
                        <a:t>2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215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800" spc="-30" dirty="0">
                          <a:latin typeface="함초롬돋움"/>
                          <a:cs typeface="함초롬돋움"/>
                        </a:rPr>
                        <a:t>동일한</a:t>
                      </a:r>
                      <a:r>
                        <a:rPr sz="800" spc="14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페이지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30" dirty="0">
                          <a:latin typeface="함초롬돋움"/>
                          <a:cs typeface="함초롬돋움"/>
                        </a:rPr>
                        <a:t>제목이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존재하는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경우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215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545"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800" b="1" dirty="0">
                          <a:latin typeface="Noto Sans KR Black"/>
                          <a:cs typeface="Noto Sans KR Black"/>
                        </a:rPr>
                        <a:t>3</a:t>
                      </a:r>
                      <a:endParaRPr sz="800">
                        <a:latin typeface="Noto Sans KR Black"/>
                        <a:cs typeface="Noto Sans KR Black"/>
                      </a:endParaRPr>
                    </a:p>
                  </a:txBody>
                  <a:tcPr marL="0" marR="0" marT="215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페이지 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제목</a:t>
                      </a:r>
                      <a:r>
                        <a:rPr sz="800" b="1" spc="210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분류가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 더</a:t>
                      </a:r>
                      <a:r>
                        <a:rPr sz="800" b="1" spc="210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가능함에도</a:t>
                      </a:r>
                      <a:r>
                        <a:rPr sz="800" b="1" spc="204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상위</a:t>
                      </a:r>
                      <a:r>
                        <a:rPr sz="800" b="1" spc="210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범주로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제목을 </a:t>
                      </a:r>
                      <a:r>
                        <a:rPr sz="800" b="1" spc="15" dirty="0">
                          <a:latin typeface="Noto Sans KR Black"/>
                          <a:cs typeface="Noto Sans KR Black"/>
                        </a:rPr>
                        <a:t> 제공한</a:t>
                      </a:r>
                      <a:r>
                        <a:rPr sz="800" b="1" spc="204" dirty="0">
                          <a:latin typeface="Noto Sans KR Black"/>
                          <a:cs typeface="Noto Sans KR Black"/>
                        </a:rPr>
                        <a:t> </a:t>
                      </a:r>
                      <a:r>
                        <a:rPr sz="800" b="1" spc="10" dirty="0">
                          <a:latin typeface="Noto Sans KR Black"/>
                          <a:cs typeface="Noto Sans KR Black"/>
                        </a:rPr>
                        <a:t>경우</a:t>
                      </a:r>
                      <a:endParaRPr sz="800">
                        <a:latin typeface="Noto Sans KR Black"/>
                        <a:cs typeface="Noto Sans KR Black"/>
                      </a:endParaRPr>
                    </a:p>
                  </a:txBody>
                  <a:tcPr marL="0" marR="0" marT="215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24"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dirty="0">
                          <a:latin typeface="함초롬돋움"/>
                          <a:cs typeface="함초롬돋움"/>
                        </a:rPr>
                        <a:t>4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2730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800" spc="-30" dirty="0">
                          <a:latin typeface="함초롬돋움"/>
                          <a:cs typeface="함초롬돋움"/>
                        </a:rPr>
                        <a:t>페이지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제목에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10" dirty="0">
                          <a:latin typeface="함초롬돋움"/>
                          <a:cs typeface="함초롬돋움"/>
                        </a:rPr>
                        <a:t>2개이상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반복되는</a:t>
                      </a:r>
                      <a:r>
                        <a:rPr sz="800" spc="14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특수문자를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30" dirty="0">
                          <a:latin typeface="함초롬돋움"/>
                          <a:cs typeface="함초롬돋움"/>
                        </a:rPr>
                        <a:t>사용한</a:t>
                      </a:r>
                      <a:r>
                        <a:rPr sz="800" spc="15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800" spc="-25" dirty="0">
                          <a:latin typeface="함초롬돋움"/>
                          <a:cs typeface="함초롬돋움"/>
                        </a:rPr>
                        <a:t>경우</a:t>
                      </a:r>
                      <a:endParaRPr sz="800">
                        <a:latin typeface="함초롬돋움"/>
                        <a:cs typeface="함초롬돋움"/>
                      </a:endParaRPr>
                    </a:p>
                  </a:txBody>
                  <a:tcPr marL="0" marR="0" marT="2730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808" y="2933534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25.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5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가입(전체단계)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https://mydata.privacy.go.kr/mbr/join/utztn-trms-utztn-agre-dtl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7046" y="3528009"/>
          <a:ext cx="5781675" cy="45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3530295"/>
            <a:ext cx="4942725" cy="22682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805687" y="5552471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2539398" y="0"/>
                </a:lnTo>
              </a:path>
            </a:pathLst>
          </a:custGeom>
          <a:ln w="82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6702" y="5728430"/>
            <a:ext cx="2477136" cy="47987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805687" y="6376055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2539398" y="0"/>
                </a:lnTo>
              </a:path>
            </a:pathLst>
          </a:custGeom>
          <a:ln w="82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8983" y="6554947"/>
            <a:ext cx="2417884" cy="68223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774308" y="4205566"/>
            <a:ext cx="4476115" cy="4314190"/>
            <a:chOff x="1774308" y="4205566"/>
            <a:chExt cx="4476115" cy="431419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3531" y="4205566"/>
              <a:ext cx="2492111" cy="11897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4308" y="7337206"/>
              <a:ext cx="4475844" cy="118196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04773" y="5649379"/>
            <a:ext cx="551815" cy="290766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  <a:spcBef>
                <a:spcPts val="755"/>
              </a:spcBef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1725" y="4166628"/>
            <a:ext cx="5794375" cy="4392295"/>
          </a:xfrm>
          <a:custGeom>
            <a:avLst/>
            <a:gdLst/>
            <a:ahLst/>
            <a:cxnLst/>
            <a:rect l="l" t="t" r="r" b="b"/>
            <a:pathLst>
              <a:path w="5794375" h="4392295">
                <a:moveTo>
                  <a:pt x="1524" y="0"/>
                </a:moveTo>
                <a:lnTo>
                  <a:pt x="1524" y="4391939"/>
                </a:lnTo>
              </a:path>
              <a:path w="5794375" h="4392295">
                <a:moveTo>
                  <a:pt x="5792660" y="0"/>
                </a:moveTo>
                <a:lnTo>
                  <a:pt x="5792660" y="4391939"/>
                </a:lnTo>
              </a:path>
              <a:path w="5794375" h="4392295">
                <a:moveTo>
                  <a:pt x="0" y="0"/>
                </a:moveTo>
                <a:lnTo>
                  <a:pt x="5794171" y="0"/>
                </a:lnTo>
              </a:path>
              <a:path w="5794375" h="4392295">
                <a:moveTo>
                  <a:pt x="0" y="4391939"/>
                </a:moveTo>
                <a:lnTo>
                  <a:pt x="5794171" y="4391939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3249" y="8634679"/>
            <a:ext cx="5791200" cy="26670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0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8357" y="9007142"/>
            <a:ext cx="423862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함초롬돋움"/>
                <a:cs typeface="함초롬돋움"/>
              </a:rPr>
              <a:t>단계가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있는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경우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해당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단계별로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페이지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타이틀을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각각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다르게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70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57" y="1132096"/>
            <a:ext cx="3732529" cy="925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40" dirty="0">
                <a:latin typeface="함초롬돋움"/>
                <a:cs typeface="함초롬돋움"/>
              </a:rPr>
              <a:t>검사항목</a:t>
            </a:r>
            <a:r>
              <a:rPr sz="1200" spc="10" dirty="0">
                <a:latin typeface="함초롬돋움"/>
                <a:cs typeface="함초롬돋움"/>
              </a:rPr>
              <a:t> </a:t>
            </a:r>
            <a:r>
              <a:rPr sz="1500" b="1" spc="-30" dirty="0">
                <a:latin typeface="Noto Sans KR Black"/>
                <a:cs typeface="Noto Sans KR Black"/>
              </a:rPr>
              <a:t>28.</a:t>
            </a:r>
            <a:endParaRPr sz="1500">
              <a:latin typeface="Noto Sans KR Black"/>
              <a:cs typeface="Noto Sans KR Black"/>
            </a:endParaRPr>
          </a:p>
          <a:p>
            <a:pPr marL="29209">
              <a:lnSpc>
                <a:spcPct val="100000"/>
              </a:lnSpc>
              <a:spcBef>
                <a:spcPts val="1220"/>
              </a:spcBef>
            </a:pPr>
            <a:r>
              <a:rPr sz="1000" spc="-10" dirty="0">
                <a:latin typeface="함초롬돋움"/>
                <a:cs typeface="함초롬돋움"/>
              </a:rPr>
              <a:t>(오류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0" dirty="0">
                <a:latin typeface="함초롬돋움"/>
                <a:cs typeface="함초롬돋움"/>
              </a:rPr>
              <a:t>정정)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입력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오류를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정정할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수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있는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방법을</a:t>
            </a:r>
            <a:r>
              <a:rPr sz="1000" spc="20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제공해야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15" dirty="0">
                <a:latin typeface="함초롬돋움"/>
                <a:cs typeface="함초롬돋움"/>
              </a:rPr>
              <a:t>한다.</a:t>
            </a:r>
            <a:endParaRPr sz="10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10" dirty="0">
                <a:latin typeface="함초롬돋움"/>
                <a:cs typeface="함초롬돋움"/>
              </a:rPr>
              <a:t>28-3.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오류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정보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확인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해당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입력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서식으로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초점이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이동하지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않는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7808" y="2123655"/>
          <a:ext cx="5765800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09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심사대상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25.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홈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0" dirty="0">
                          <a:latin typeface="함초롬돋움"/>
                          <a:cs typeface="함초롬돋움"/>
                        </a:rPr>
                        <a:t>&gt;</a:t>
                      </a:r>
                      <a:r>
                        <a:rPr sz="900" spc="15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일반회원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가입(전체단계)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699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solidFill>
                      <a:srgbClr val="B5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3DA1BE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900" spc="-15" dirty="0">
                          <a:latin typeface="함초롬돋움"/>
                          <a:cs typeface="함초롬돋움"/>
                        </a:rPr>
                        <a:t>https://mydata.privacy.go.kr/mbr/join/utztn-trms-utztn-agre-dtl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8260" marB="0">
                    <a:lnR w="3175">
                      <a:solidFill>
                        <a:srgbClr val="A6A6A6"/>
                      </a:solidFill>
                      <a:prstDash val="solid"/>
                    </a:lnR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7046" y="2718130"/>
          <a:ext cx="5781675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공통오류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A6A6A6"/>
                      </a:solidFill>
                      <a:prstDash val="solid"/>
                    </a:lnL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E747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dirty="0">
                          <a:latin typeface="함초롬돋움"/>
                          <a:cs typeface="함초롬돋움"/>
                        </a:rPr>
                        <a:t>-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36195" marB="0"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944" y="2720416"/>
            <a:ext cx="4942725" cy="22682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10004" y="3326307"/>
            <a:ext cx="4930775" cy="5270500"/>
            <a:chOff x="1610004" y="3326307"/>
            <a:chExt cx="4930775" cy="5270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839" y="3326307"/>
              <a:ext cx="4624374" cy="1910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004" y="5494048"/>
              <a:ext cx="4930533" cy="31025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08480" y="5275896"/>
            <a:ext cx="133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함초롬돋움"/>
                <a:cs typeface="함초롬돋움"/>
              </a:rPr>
              <a:t>⇩</a:t>
            </a:r>
            <a:endParaRPr sz="900">
              <a:latin typeface="함초롬돋움"/>
              <a:cs typeface="함초롬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4773" y="4809058"/>
            <a:ext cx="551815" cy="3787775"/>
          </a:xfrm>
          <a:prstGeom prst="rect">
            <a:avLst/>
          </a:prstGeom>
          <a:solidFill>
            <a:srgbClr val="93939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54940" marR="149225">
              <a:lnSpc>
                <a:spcPct val="132900"/>
              </a:lnSpc>
            </a:pP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오</a:t>
            </a:r>
            <a:r>
              <a:rPr sz="1000" spc="-20" dirty="0">
                <a:solidFill>
                  <a:srgbClr val="FFFFFF"/>
                </a:solidFill>
                <a:latin typeface="함초롬돋움"/>
                <a:cs typeface="함초롬돋움"/>
              </a:rPr>
              <a:t>류  </a:t>
            </a:r>
            <a:r>
              <a:rPr sz="1000" spc="-25" dirty="0">
                <a:solidFill>
                  <a:srgbClr val="FFFFFF"/>
                </a:solidFill>
                <a:latin typeface="함초롬돋움"/>
                <a:cs typeface="함초롬돋움"/>
              </a:rPr>
              <a:t>내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용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1725" y="3326295"/>
            <a:ext cx="5794375" cy="5272405"/>
          </a:xfrm>
          <a:custGeom>
            <a:avLst/>
            <a:gdLst/>
            <a:ahLst/>
            <a:cxnLst/>
            <a:rect l="l" t="t" r="r" b="b"/>
            <a:pathLst>
              <a:path w="5794375" h="5272405">
                <a:moveTo>
                  <a:pt x="1524" y="0"/>
                </a:moveTo>
                <a:lnTo>
                  <a:pt x="1524" y="5271846"/>
                </a:lnTo>
              </a:path>
              <a:path w="5794375" h="5272405">
                <a:moveTo>
                  <a:pt x="5792660" y="0"/>
                </a:moveTo>
                <a:lnTo>
                  <a:pt x="5792660" y="5271846"/>
                </a:lnTo>
              </a:path>
              <a:path w="5794375" h="5272405">
                <a:moveTo>
                  <a:pt x="0" y="0"/>
                </a:moveTo>
                <a:lnTo>
                  <a:pt x="5794171" y="0"/>
                </a:lnTo>
              </a:path>
              <a:path w="5794375" h="5272405">
                <a:moveTo>
                  <a:pt x="0" y="5271846"/>
                </a:moveTo>
                <a:lnTo>
                  <a:pt x="5794171" y="5271846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3249" y="8674265"/>
            <a:ext cx="5791200" cy="265430"/>
          </a:xfrm>
          <a:prstGeom prst="rect">
            <a:avLst/>
          </a:prstGeom>
          <a:solidFill>
            <a:srgbClr val="939393"/>
          </a:solidFill>
          <a:ln w="3175">
            <a:solidFill>
              <a:srgbClr val="A6A6A6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90"/>
              </a:spcBef>
            </a:pP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해</a:t>
            </a:r>
            <a:r>
              <a:rPr sz="1000" spc="170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결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방</a:t>
            </a:r>
            <a:r>
              <a:rPr sz="1000" spc="175" dirty="0">
                <a:solidFill>
                  <a:srgbClr val="FFFFFF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함초롬돋움"/>
                <a:cs typeface="함초롬돋움"/>
              </a:rPr>
              <a:t>안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357" y="9045201"/>
            <a:ext cx="307657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돋움"/>
                <a:cs typeface="함초롬돋움"/>
              </a:rPr>
              <a:t>오류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정보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확인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dirty="0">
                <a:latin typeface="함초롬돋움"/>
                <a:cs typeface="함초롬돋움"/>
              </a:rPr>
              <a:t>시,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0" dirty="0">
                <a:latin typeface="함초롬돋움"/>
                <a:cs typeface="함초롬돋움"/>
              </a:rPr>
              <a:t>해당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내용으로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40" dirty="0">
                <a:latin typeface="함초롬돋움"/>
                <a:cs typeface="함초롬돋움"/>
              </a:rPr>
              <a:t>초점이</a:t>
            </a:r>
            <a:r>
              <a:rPr sz="1000" spc="190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이동해야</a:t>
            </a:r>
            <a:r>
              <a:rPr sz="1000" spc="195" dirty="0">
                <a:latin typeface="함초롬돋움"/>
                <a:cs typeface="함초롬돋움"/>
              </a:rPr>
              <a:t> </a:t>
            </a:r>
            <a:r>
              <a:rPr sz="1000" spc="-35" dirty="0">
                <a:latin typeface="함초롬돋움"/>
                <a:cs typeface="함초롬돋움"/>
              </a:rPr>
              <a:t>함</a:t>
            </a:r>
            <a:endParaRPr sz="1000">
              <a:latin typeface="함초롬돋움"/>
              <a:cs typeface="함초롬돋움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3117" y="1097597"/>
            <a:ext cx="6029325" cy="8668385"/>
          </a:xfrm>
          <a:custGeom>
            <a:avLst/>
            <a:gdLst/>
            <a:ahLst/>
            <a:cxnLst/>
            <a:rect l="l" t="t" r="r" b="b"/>
            <a:pathLst>
              <a:path w="6029325" h="8668385">
                <a:moveTo>
                  <a:pt x="1523" y="0"/>
                </a:moveTo>
                <a:lnTo>
                  <a:pt x="1523" y="8668181"/>
                </a:lnTo>
              </a:path>
              <a:path w="6029325" h="8668385">
                <a:moveTo>
                  <a:pt x="6027216" y="0"/>
                </a:moveTo>
                <a:lnTo>
                  <a:pt x="6027216" y="8668181"/>
                </a:lnTo>
              </a:path>
              <a:path w="6029325" h="8668385">
                <a:moveTo>
                  <a:pt x="0" y="0"/>
                </a:moveTo>
                <a:lnTo>
                  <a:pt x="6028740" y="0"/>
                </a:lnTo>
              </a:path>
              <a:path w="6029325" h="8668385">
                <a:moveTo>
                  <a:pt x="0" y="755078"/>
                </a:moveTo>
                <a:lnTo>
                  <a:pt x="6028740" y="755078"/>
                </a:lnTo>
              </a:path>
              <a:path w="6029325" h="8668385">
                <a:moveTo>
                  <a:pt x="0" y="8668181"/>
                </a:moveTo>
                <a:lnTo>
                  <a:pt x="6028740" y="8668181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-5" dirty="0"/>
              <a:t>서식P020-10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pc="-25" dirty="0"/>
              <a:t>웹</a:t>
            </a:r>
            <a:r>
              <a:rPr spc="140" dirty="0"/>
              <a:t> </a:t>
            </a:r>
            <a:r>
              <a:rPr spc="-30" dirty="0"/>
              <a:t>접근성</a:t>
            </a:r>
            <a:r>
              <a:rPr spc="145" dirty="0"/>
              <a:t> </a:t>
            </a:r>
            <a:r>
              <a:rPr spc="-25" dirty="0"/>
              <a:t>품질인증</a:t>
            </a:r>
            <a:r>
              <a:rPr spc="145" dirty="0"/>
              <a:t> </a:t>
            </a:r>
            <a:r>
              <a:rPr spc="-25" dirty="0">
                <a:solidFill>
                  <a:srgbClr val="87C1CC"/>
                </a:solidFill>
              </a:rPr>
              <a:t>전문가</a:t>
            </a:r>
            <a:r>
              <a:rPr spc="145" dirty="0">
                <a:solidFill>
                  <a:srgbClr val="87C1CC"/>
                </a:solidFill>
              </a:rPr>
              <a:t> </a:t>
            </a:r>
            <a:r>
              <a:rPr b="1" spc="-15" dirty="0">
                <a:latin typeface="Noto Sans KR Black"/>
                <a:cs typeface="Noto Sans KR Black"/>
              </a:rPr>
              <a:t>상세</a:t>
            </a:r>
            <a:r>
              <a:rPr spc="-15" dirty="0"/>
              <a:t>보고서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50" dirty="0"/>
              <a:t>71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5497" y="1115872"/>
            <a:ext cx="6044565" cy="1773555"/>
            <a:chOff x="755497" y="1115872"/>
            <a:chExt cx="6044565" cy="1773555"/>
          </a:xfrm>
        </p:grpSpPr>
        <p:sp>
          <p:nvSpPr>
            <p:cNvPr id="3" name="object 3"/>
            <p:cNvSpPr/>
            <p:nvPr/>
          </p:nvSpPr>
          <p:spPr>
            <a:xfrm>
              <a:off x="755497" y="1115872"/>
              <a:ext cx="3910329" cy="1773555"/>
            </a:xfrm>
            <a:custGeom>
              <a:avLst/>
              <a:gdLst/>
              <a:ahLst/>
              <a:cxnLst/>
              <a:rect l="l" t="t" r="r" b="b"/>
              <a:pathLst>
                <a:path w="3910329" h="1773555">
                  <a:moveTo>
                    <a:pt x="3909999" y="0"/>
                  </a:moveTo>
                  <a:lnTo>
                    <a:pt x="3909999" y="0"/>
                  </a:lnTo>
                  <a:lnTo>
                    <a:pt x="0" y="0"/>
                  </a:lnTo>
                  <a:lnTo>
                    <a:pt x="0" y="1773516"/>
                  </a:lnTo>
                  <a:lnTo>
                    <a:pt x="3909999" y="1773516"/>
                  </a:lnTo>
                  <a:lnTo>
                    <a:pt x="39099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65497" y="1115872"/>
              <a:ext cx="1465580" cy="1773555"/>
            </a:xfrm>
            <a:custGeom>
              <a:avLst/>
              <a:gdLst/>
              <a:ahLst/>
              <a:cxnLst/>
              <a:rect l="l" t="t" r="r" b="b"/>
              <a:pathLst>
                <a:path w="1465579" h="1773555">
                  <a:moveTo>
                    <a:pt x="1465300" y="0"/>
                  </a:moveTo>
                  <a:lnTo>
                    <a:pt x="976363" y="0"/>
                  </a:lnTo>
                  <a:lnTo>
                    <a:pt x="487426" y="0"/>
                  </a:lnTo>
                  <a:lnTo>
                    <a:pt x="0" y="0"/>
                  </a:lnTo>
                  <a:lnTo>
                    <a:pt x="0" y="1773516"/>
                  </a:lnTo>
                  <a:lnTo>
                    <a:pt x="487426" y="1773516"/>
                  </a:lnTo>
                  <a:lnTo>
                    <a:pt x="976363" y="1773516"/>
                  </a:lnTo>
                  <a:lnTo>
                    <a:pt x="1465300" y="1773516"/>
                  </a:lnTo>
                  <a:lnTo>
                    <a:pt x="146530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30798" y="1115872"/>
              <a:ext cx="669290" cy="1773555"/>
            </a:xfrm>
            <a:custGeom>
              <a:avLst/>
              <a:gdLst/>
              <a:ahLst/>
              <a:cxnLst/>
              <a:rect l="l" t="t" r="r" b="b"/>
              <a:pathLst>
                <a:path w="669290" h="1773555">
                  <a:moveTo>
                    <a:pt x="668680" y="0"/>
                  </a:moveTo>
                  <a:lnTo>
                    <a:pt x="0" y="0"/>
                  </a:lnTo>
                  <a:lnTo>
                    <a:pt x="0" y="1773516"/>
                  </a:lnTo>
                  <a:lnTo>
                    <a:pt x="668680" y="1773516"/>
                  </a:lnTo>
                  <a:lnTo>
                    <a:pt x="668680" y="0"/>
                  </a:lnTo>
                  <a:close/>
                </a:path>
              </a:pathLst>
            </a:custGeom>
            <a:solidFill>
              <a:srgbClr val="3DA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02739" y="3064256"/>
            <a:ext cx="4353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함초롬바탕"/>
                <a:cs typeface="함초롬바탕"/>
              </a:rPr>
              <a:t>웹</a:t>
            </a:r>
            <a:r>
              <a:rPr sz="2000" spc="375" dirty="0">
                <a:latin typeface="함초롬바탕"/>
                <a:cs typeface="함초롬바탕"/>
              </a:rPr>
              <a:t> </a:t>
            </a:r>
            <a:r>
              <a:rPr sz="2000" spc="-65" dirty="0">
                <a:latin typeface="함초롬바탕"/>
                <a:cs typeface="함초롬바탕"/>
              </a:rPr>
              <a:t>접근성</a:t>
            </a:r>
            <a:r>
              <a:rPr sz="2000" spc="380" dirty="0">
                <a:latin typeface="함초롬바탕"/>
                <a:cs typeface="함초롬바탕"/>
              </a:rPr>
              <a:t> </a:t>
            </a:r>
            <a:r>
              <a:rPr sz="2000" spc="-60" dirty="0">
                <a:latin typeface="함초롬바탕"/>
                <a:cs typeface="함초롬바탕"/>
              </a:rPr>
              <a:t>품질인증</a:t>
            </a:r>
            <a:r>
              <a:rPr sz="2000" spc="375" dirty="0">
                <a:latin typeface="함초롬바탕"/>
                <a:cs typeface="함초롬바탕"/>
              </a:rPr>
              <a:t> </a:t>
            </a:r>
            <a:r>
              <a:rPr sz="2000" b="1" spc="35" dirty="0">
                <a:solidFill>
                  <a:srgbClr val="008F00"/>
                </a:solidFill>
                <a:latin typeface="Noto Sans KR Bold"/>
                <a:cs typeface="Noto Sans KR Bold"/>
              </a:rPr>
              <a:t>사용자  </a:t>
            </a:r>
            <a:r>
              <a:rPr sz="2000" spc="-60" dirty="0">
                <a:latin typeface="함초롬바탕"/>
                <a:cs typeface="함초롬바탕"/>
              </a:rPr>
              <a:t>심사보고서</a:t>
            </a:r>
            <a:endParaRPr sz="2000">
              <a:latin typeface="함초롬바탕"/>
              <a:cs typeface="함초롬바탕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33779" y="4653775"/>
          <a:ext cx="5089525" cy="4893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1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88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사이트명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699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10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지원</a:t>
                      </a:r>
                      <a:r>
                        <a:rPr sz="10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플랫폼</a:t>
                      </a:r>
                      <a:r>
                        <a:rPr sz="10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일반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699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15"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spc="-10" dirty="0">
                          <a:latin typeface="함초롬바탕"/>
                          <a:cs typeface="함초롬바탕"/>
                        </a:rPr>
                        <a:t>U</a:t>
                      </a:r>
                      <a:r>
                        <a:rPr sz="10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5" dirty="0">
                          <a:latin typeface="함초롬바탕"/>
                          <a:cs typeface="함초롬바탕"/>
                        </a:rPr>
                        <a:t>R</a:t>
                      </a:r>
                      <a:r>
                        <a:rPr sz="10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125" dirty="0">
                          <a:latin typeface="함초롬바탕"/>
                          <a:cs typeface="함초롬바탕"/>
                        </a:rPr>
                        <a:t>L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699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000" spc="-45" dirty="0">
                          <a:latin typeface="함초롬바탕"/>
                          <a:cs typeface="함초롬바탕"/>
                        </a:rPr>
                        <a:t>https://mydata.privacy.go.kr/main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699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04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심사일자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763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000" spc="40" dirty="0">
                          <a:latin typeface="함초롬바탕"/>
                          <a:cs typeface="함초롬바탕"/>
                        </a:rPr>
                        <a:t>2025.03.04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763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28"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000" dirty="0">
                          <a:latin typeface="함초롬바탕"/>
                          <a:cs typeface="함초롬바탕"/>
                        </a:rPr>
                        <a:t>구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763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000" dirty="0">
                          <a:latin typeface="함초롬바탕"/>
                          <a:cs typeface="함초롬바탕"/>
                        </a:rPr>
                        <a:t>분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763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391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000" spc="-20" dirty="0">
                          <a:latin typeface="함초롬바탕"/>
                          <a:cs typeface="함초롬바탕"/>
                        </a:rPr>
                        <a:t>신규심사(</a:t>
                      </a:r>
                      <a:r>
                        <a:rPr sz="10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50" dirty="0">
                          <a:latin typeface="함초롬바탕"/>
                          <a:cs typeface="함초롬바탕"/>
                        </a:rPr>
                        <a:t>O</a:t>
                      </a:r>
                      <a:r>
                        <a:rPr sz="10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40" dirty="0">
                          <a:latin typeface="함초롬바탕"/>
                          <a:cs typeface="함초롬바탕"/>
                        </a:rPr>
                        <a:t>)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763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7023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000" spc="-20" dirty="0">
                          <a:latin typeface="함초롬바탕"/>
                          <a:cs typeface="함초롬바탕"/>
                        </a:rPr>
                        <a:t>갱신심사(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763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000" dirty="0">
                          <a:latin typeface="함초롬바탕"/>
                          <a:cs typeface="함초롬바탕"/>
                        </a:rPr>
                        <a:t>)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763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174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브라우저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10033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000" spc="-25" dirty="0">
                          <a:latin typeface="함초롬바탕"/>
                          <a:cs typeface="함초롬바탕"/>
                        </a:rPr>
                        <a:t>Chrome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10033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571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총</a:t>
                      </a:r>
                      <a:r>
                        <a:rPr sz="1000" spc="1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평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ECE7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82245" marR="109220">
                        <a:lnSpc>
                          <a:spcPct val="133300"/>
                        </a:lnSpc>
                        <a:spcBef>
                          <a:spcPts val="665"/>
                        </a:spcBef>
                      </a:pP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일부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대체텍스트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미제공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일부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입력</a:t>
                      </a:r>
                      <a:r>
                        <a:rPr sz="10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서식</a:t>
                      </a:r>
                      <a:r>
                        <a:rPr sz="10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레이블</a:t>
                      </a:r>
                      <a:r>
                        <a:rPr sz="1000" spc="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미제공, </a:t>
                      </a:r>
                      <a:r>
                        <a:rPr sz="1000" spc="-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선택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상태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정보의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미제공,</a:t>
                      </a:r>
                      <a:r>
                        <a:rPr sz="1000" spc="-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등의</a:t>
                      </a:r>
                      <a:r>
                        <a:rPr sz="10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페이지에서 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스크린리더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구동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중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약관</a:t>
                      </a:r>
                      <a:r>
                        <a:rPr sz="1000" spc="-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내용을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마우스로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스크롤해야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동의 </a:t>
                      </a:r>
                      <a:r>
                        <a:rPr sz="1000" spc="-28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체크가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되는</a:t>
                      </a:r>
                      <a:r>
                        <a:rPr sz="1000" spc="-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이슈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등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오류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사항이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많아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과업을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수행하는데 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어려움을</a:t>
                      </a:r>
                      <a:r>
                        <a:rPr sz="1000" spc="19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겪었습니다.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자세한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오류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사항은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웹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접근성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사용자 </a:t>
                      </a:r>
                      <a:r>
                        <a:rPr sz="1000" spc="-28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심사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상세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보고서를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참조하시어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수정을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부탁드립니다.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특히 </a:t>
                      </a:r>
                      <a:r>
                        <a:rPr sz="1000" spc="-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간편인증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로그인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및</a:t>
                      </a:r>
                      <a:r>
                        <a:rPr sz="1000" spc="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공동인증</a:t>
                      </a:r>
                      <a:r>
                        <a:rPr sz="1000" spc="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로그인</a:t>
                      </a:r>
                      <a:r>
                        <a:rPr sz="1000" spc="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시의</a:t>
                      </a:r>
                      <a:r>
                        <a:rPr sz="10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인증</a:t>
                      </a:r>
                      <a:r>
                        <a:rPr sz="10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솔루션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오류와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공동인증서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등록</a:t>
                      </a:r>
                      <a:r>
                        <a:rPr sz="1000" spc="20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시의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보안</a:t>
                      </a:r>
                      <a:r>
                        <a:rPr sz="1000" spc="20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키패드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자동</a:t>
                      </a:r>
                      <a:r>
                        <a:rPr sz="1000" spc="19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실행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이슈는</a:t>
                      </a:r>
                      <a:r>
                        <a:rPr sz="10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반드시</a:t>
                      </a:r>
                      <a:r>
                        <a:rPr sz="10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수정하셔야</a:t>
                      </a:r>
                      <a:r>
                        <a:rPr sz="10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0" dirty="0">
                          <a:latin typeface="함초롬바탕"/>
                          <a:cs typeface="함초롬바탕"/>
                        </a:rPr>
                        <a:t>합니다.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981"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심사결과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함초롬바탕"/>
                          <a:cs typeface="함초롬바탕"/>
                        </a:rPr>
                        <a:t>전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064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함초롬바탕"/>
                          <a:cs typeface="함초롬바탕"/>
                        </a:rPr>
                        <a:t>맹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06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저시력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06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spc="-40" dirty="0">
                          <a:latin typeface="함초롬바탕"/>
                          <a:cs typeface="함초롬바탕"/>
                        </a:rPr>
                        <a:t>뇌병변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06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함초롬바탕"/>
                          <a:cs typeface="함초롬바탕"/>
                        </a:rPr>
                        <a:t>결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0645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dirty="0">
                          <a:latin typeface="함초롬바탕"/>
                          <a:cs typeface="함초롬바탕"/>
                        </a:rPr>
                        <a:t>과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8064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97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000" spc="120" dirty="0">
                          <a:latin typeface="함초롬바탕"/>
                          <a:cs typeface="함초롬바탕"/>
                        </a:rPr>
                        <a:t>75%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07975">
                        <a:lnSpc>
                          <a:spcPct val="100000"/>
                        </a:lnSpc>
                      </a:pPr>
                      <a:r>
                        <a:rPr sz="1000" spc="105" dirty="0">
                          <a:latin typeface="함초롬바탕"/>
                          <a:cs typeface="함초롬바탕"/>
                        </a:rPr>
                        <a:t>100%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02260">
                        <a:lnSpc>
                          <a:spcPct val="100000"/>
                        </a:lnSpc>
                      </a:pPr>
                      <a:r>
                        <a:rPr sz="1000" spc="80" dirty="0">
                          <a:latin typeface="함초롬바탕"/>
                          <a:cs typeface="함초롬바탕"/>
                        </a:rPr>
                        <a:t>83.3%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300" spc="135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1000" spc="135" dirty="0">
                          <a:latin typeface="함초롬바탕"/>
                          <a:cs typeface="함초롬바탕"/>
                        </a:rPr>
                        <a:t>적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29209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dirty="0">
                          <a:latin typeface="함초롬바탕"/>
                          <a:cs typeface="함초롬바탕"/>
                        </a:rPr>
                        <a:t>합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6731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111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50" spc="-170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1000" spc="-170" dirty="0">
                          <a:latin typeface="함초롬바탕"/>
                          <a:cs typeface="함초롬바탕"/>
                        </a:rPr>
                        <a:t>부적합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1905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6627" y="9993883"/>
            <a:ext cx="692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함초롬바탕"/>
                <a:cs typeface="함초롬바탕"/>
              </a:rPr>
              <a:t>서</a:t>
            </a:r>
            <a:r>
              <a:rPr sz="1000" spc="-25" dirty="0">
                <a:latin typeface="함초롬바탕"/>
                <a:cs typeface="함초롬바탕"/>
              </a:rPr>
              <a:t>식</a:t>
            </a:r>
            <a:r>
              <a:rPr sz="1000" spc="-30" dirty="0">
                <a:latin typeface="함초롬바탕"/>
                <a:cs typeface="함초롬바탕"/>
              </a:rPr>
              <a:t>P</a:t>
            </a:r>
            <a:r>
              <a:rPr sz="1000" spc="55" dirty="0">
                <a:latin typeface="함초롬바탕"/>
                <a:cs typeface="함초롬바탕"/>
              </a:rPr>
              <a:t>0</a:t>
            </a:r>
            <a:r>
              <a:rPr sz="1000" spc="45" dirty="0">
                <a:latin typeface="함초롬바탕"/>
                <a:cs typeface="함초롬바탕"/>
              </a:rPr>
              <a:t>2</a:t>
            </a:r>
            <a:r>
              <a:rPr sz="1000" spc="55" dirty="0">
                <a:latin typeface="함초롬바탕"/>
                <a:cs typeface="함초롬바탕"/>
              </a:rPr>
              <a:t>0</a:t>
            </a:r>
            <a:r>
              <a:rPr sz="1000" spc="-195" dirty="0">
                <a:latin typeface="함초롬바탕"/>
                <a:cs typeface="함초롬바탕"/>
              </a:rPr>
              <a:t>-</a:t>
            </a:r>
            <a:r>
              <a:rPr sz="1000" spc="50" dirty="0">
                <a:latin typeface="함초롬바탕"/>
                <a:cs typeface="함초롬바탕"/>
              </a:rPr>
              <a:t>8</a:t>
            </a:r>
            <a:endParaRPr sz="1000">
              <a:latin typeface="함초롬바탕"/>
              <a:cs typeface="함초롬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9288" y="9984740"/>
            <a:ext cx="1022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latin typeface="함초롬바탕"/>
                <a:cs typeface="함초롬바탕"/>
              </a:rPr>
              <a:t>2</a:t>
            </a:r>
            <a:endParaRPr sz="1000">
              <a:latin typeface="함초롬바탕"/>
              <a:cs typeface="함초롬바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627" y="1183639"/>
            <a:ext cx="213995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solidFill>
                  <a:srgbClr val="3DA1BE"/>
                </a:solidFill>
                <a:latin typeface="Noto Sans KR Bold"/>
                <a:cs typeface="Noto Sans KR Bold"/>
              </a:rPr>
              <a:t>사용자</a:t>
            </a:r>
            <a:r>
              <a:rPr sz="1400" b="1" spc="350" dirty="0">
                <a:solidFill>
                  <a:srgbClr val="3DA1BE"/>
                </a:solidFill>
                <a:latin typeface="Noto Sans KR Bold"/>
                <a:cs typeface="Noto Sans KR Bold"/>
              </a:rPr>
              <a:t> </a:t>
            </a:r>
            <a:r>
              <a:rPr sz="1400" b="1" spc="30" dirty="0">
                <a:solidFill>
                  <a:srgbClr val="3DA1BE"/>
                </a:solidFill>
                <a:latin typeface="Noto Sans KR Bold"/>
                <a:cs typeface="Noto Sans KR Bold"/>
              </a:rPr>
              <a:t>심사</a:t>
            </a:r>
            <a:r>
              <a:rPr sz="1400" b="1" spc="355" dirty="0">
                <a:solidFill>
                  <a:srgbClr val="3DA1BE"/>
                </a:solidFill>
                <a:latin typeface="Noto Sans KR Bold"/>
                <a:cs typeface="Noto Sans KR Bold"/>
              </a:rPr>
              <a:t> </a:t>
            </a:r>
            <a:r>
              <a:rPr sz="1400" b="1" spc="25" dirty="0">
                <a:solidFill>
                  <a:srgbClr val="3DA1BE"/>
                </a:solidFill>
                <a:latin typeface="Noto Sans KR Bold"/>
                <a:cs typeface="Noto Sans KR Bold"/>
              </a:rPr>
              <a:t>종합평가</a:t>
            </a:r>
            <a:r>
              <a:rPr sz="1400" b="1" spc="355" dirty="0">
                <a:solidFill>
                  <a:srgbClr val="3DA1BE"/>
                </a:solidFill>
                <a:latin typeface="Noto Sans KR Bold"/>
                <a:cs typeface="Noto Sans KR Bold"/>
              </a:rPr>
              <a:t> </a:t>
            </a:r>
            <a:r>
              <a:rPr sz="1400" b="1" spc="30" dirty="0">
                <a:solidFill>
                  <a:srgbClr val="3DA1BE"/>
                </a:solidFill>
                <a:latin typeface="Noto Sans KR Bold"/>
                <a:cs typeface="Noto Sans KR Bold"/>
              </a:rPr>
              <a:t>결과</a:t>
            </a:r>
            <a:endParaRPr sz="1400">
              <a:latin typeface="Noto Sans KR Bold"/>
              <a:cs typeface="Noto Sans KR Bold"/>
            </a:endParaRPr>
          </a:p>
          <a:p>
            <a:pPr marL="177165" indent="-165100">
              <a:lnSpc>
                <a:spcPct val="100000"/>
              </a:lnSpc>
              <a:spcBef>
                <a:spcPts val="695"/>
              </a:spcBef>
              <a:buChar char="•"/>
              <a:tabLst>
                <a:tab pos="177800" algn="l"/>
              </a:tabLst>
            </a:pPr>
            <a:r>
              <a:rPr sz="900" spc="-30" dirty="0">
                <a:latin typeface="함초롬바탕"/>
                <a:cs typeface="함초롬바탕"/>
              </a:rPr>
              <a:t>사이트마다</a:t>
            </a:r>
            <a:r>
              <a:rPr sz="900" spc="160" dirty="0">
                <a:latin typeface="함초롬바탕"/>
                <a:cs typeface="함초롬바탕"/>
              </a:rPr>
              <a:t> </a:t>
            </a:r>
            <a:r>
              <a:rPr sz="900" spc="-30" dirty="0">
                <a:latin typeface="함초롬바탕"/>
                <a:cs typeface="함초롬바탕"/>
              </a:rPr>
              <a:t>특성을</a:t>
            </a:r>
            <a:r>
              <a:rPr sz="900" spc="165" dirty="0">
                <a:latin typeface="함초롬바탕"/>
                <a:cs typeface="함초롬바탕"/>
              </a:rPr>
              <a:t> </a:t>
            </a:r>
            <a:r>
              <a:rPr sz="900" spc="-30" dirty="0">
                <a:latin typeface="함초롬바탕"/>
                <a:cs typeface="함초롬바탕"/>
              </a:rPr>
              <a:t>고려하여</a:t>
            </a:r>
            <a:r>
              <a:rPr sz="900" spc="170" dirty="0">
                <a:latin typeface="함초롬바탕"/>
                <a:cs typeface="함초롬바탕"/>
              </a:rPr>
              <a:t> </a:t>
            </a:r>
            <a:r>
              <a:rPr sz="900" spc="-25" dirty="0">
                <a:latin typeface="함초롬바탕"/>
                <a:cs typeface="함초롬바탕"/>
              </a:rPr>
              <a:t>과업</a:t>
            </a:r>
            <a:r>
              <a:rPr sz="900" spc="165" dirty="0">
                <a:latin typeface="함초롬바탕"/>
                <a:cs typeface="함초롬바탕"/>
              </a:rPr>
              <a:t> </a:t>
            </a:r>
            <a:r>
              <a:rPr sz="900" spc="-35" dirty="0">
                <a:latin typeface="함초롬바탕"/>
                <a:cs typeface="함초롬바탕"/>
              </a:rPr>
              <a:t>설정</a:t>
            </a:r>
            <a:endParaRPr sz="900">
              <a:latin typeface="함초롬바탕"/>
              <a:cs typeface="함초롬바탕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36460" y="1675320"/>
          <a:ext cx="6087745" cy="104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800"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900" spc="7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구분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과업</a:t>
                      </a:r>
                      <a:r>
                        <a:rPr sz="900" spc="6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기준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비고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27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합격(O)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381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성공(O)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문제없이</a:t>
                      </a:r>
                      <a:r>
                        <a:rPr sz="900" spc="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수행</a:t>
                      </a:r>
                      <a:r>
                        <a:rPr sz="900" spc="9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가능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권고(O)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수행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가능하나</a:t>
                      </a:r>
                      <a:r>
                        <a:rPr sz="900" spc="1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불편</a:t>
                      </a:r>
                      <a:r>
                        <a:rPr sz="900" spc="114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사항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또는</a:t>
                      </a:r>
                      <a:r>
                        <a:rPr sz="900" spc="1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권고</a:t>
                      </a:r>
                      <a:r>
                        <a:rPr sz="900" spc="114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사항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있음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263"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불합격(X)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실패(X)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오류가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있어</a:t>
                      </a:r>
                      <a:r>
                        <a:rPr sz="900" spc="10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과업</a:t>
                      </a:r>
                      <a:r>
                        <a:rPr sz="900" spc="10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수행이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불가능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06627" y="2713735"/>
            <a:ext cx="4476115" cy="7213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265"/>
              </a:spcBef>
              <a:buChar char="•"/>
              <a:tabLst>
                <a:tab pos="177800" algn="l"/>
              </a:tabLst>
            </a:pPr>
            <a:r>
              <a:rPr sz="900" spc="-25" dirty="0">
                <a:latin typeface="함초롬바탕"/>
                <a:cs typeface="함초롬바탕"/>
              </a:rPr>
              <a:t>최종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35" dirty="0">
                <a:latin typeface="함초롬바탕"/>
                <a:cs typeface="함초롬바탕"/>
              </a:rPr>
              <a:t>결과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20" dirty="0">
                <a:latin typeface="함초롬바탕"/>
                <a:cs typeface="함초롬바탕"/>
              </a:rPr>
              <a:t>:</a:t>
            </a:r>
            <a:r>
              <a:rPr sz="900" spc="170" dirty="0">
                <a:latin typeface="함초롬바탕"/>
                <a:cs typeface="함초롬바탕"/>
              </a:rPr>
              <a:t> </a:t>
            </a:r>
            <a:r>
              <a:rPr sz="900" spc="-25" dirty="0">
                <a:latin typeface="함초롬바탕"/>
                <a:cs typeface="함초롬바탕"/>
              </a:rPr>
              <a:t>모든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25" dirty="0">
                <a:latin typeface="함초롬바탕"/>
                <a:cs typeface="함초롬바탕"/>
              </a:rPr>
              <a:t>장애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30" dirty="0">
                <a:latin typeface="함초롬바탕"/>
                <a:cs typeface="함초롬바탕"/>
              </a:rPr>
              <a:t>유형의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25" dirty="0">
                <a:latin typeface="함초롬바탕"/>
                <a:cs typeface="함초롬바탕"/>
              </a:rPr>
              <a:t>과업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30" dirty="0">
                <a:latin typeface="함초롬바탕"/>
                <a:cs typeface="함초롬바탕"/>
              </a:rPr>
              <a:t>성공률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65" dirty="0">
                <a:latin typeface="함초롬바탕"/>
                <a:cs typeface="함초롬바탕"/>
              </a:rPr>
              <a:t>100%인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35" dirty="0">
                <a:latin typeface="함초롬바탕"/>
                <a:cs typeface="함초롬바탕"/>
              </a:rPr>
              <a:t>경우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25" dirty="0">
                <a:latin typeface="함초롬바탕"/>
                <a:cs typeface="함초롬바탕"/>
              </a:rPr>
              <a:t>합격</a:t>
            </a:r>
            <a:endParaRPr sz="900">
              <a:latin typeface="함초롬바탕"/>
              <a:cs typeface="함초롬바탕"/>
            </a:endParaRPr>
          </a:p>
          <a:p>
            <a:pPr marL="177165" indent="-165100">
              <a:lnSpc>
                <a:spcPct val="100000"/>
              </a:lnSpc>
              <a:spcBef>
                <a:spcPts val="170"/>
              </a:spcBef>
              <a:buChar char="•"/>
              <a:tabLst>
                <a:tab pos="177800" algn="l"/>
              </a:tabLst>
            </a:pPr>
            <a:r>
              <a:rPr sz="900" spc="-30" dirty="0">
                <a:latin typeface="함초롬바탕"/>
                <a:cs typeface="함초롬바탕"/>
              </a:rPr>
              <a:t>과업별</a:t>
            </a:r>
            <a:r>
              <a:rPr sz="900" spc="170" dirty="0">
                <a:latin typeface="함초롬바탕"/>
                <a:cs typeface="함초롬바탕"/>
              </a:rPr>
              <a:t> </a:t>
            </a:r>
            <a:r>
              <a:rPr sz="900" spc="-25" dirty="0">
                <a:latin typeface="함초롬바탕"/>
                <a:cs typeface="함초롬바탕"/>
              </a:rPr>
              <a:t>결과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20" dirty="0">
                <a:latin typeface="함초롬바탕"/>
                <a:cs typeface="함초롬바탕"/>
              </a:rPr>
              <a:t>:</a:t>
            </a:r>
            <a:r>
              <a:rPr sz="900" spc="170" dirty="0">
                <a:latin typeface="함초롬바탕"/>
                <a:cs typeface="함초롬바탕"/>
              </a:rPr>
              <a:t> </a:t>
            </a:r>
            <a:r>
              <a:rPr sz="900" spc="20" dirty="0">
                <a:latin typeface="함초롬바탕"/>
                <a:cs typeface="함초롬바탕"/>
              </a:rPr>
              <a:t>15분</a:t>
            </a:r>
            <a:r>
              <a:rPr sz="900" spc="170" dirty="0">
                <a:latin typeface="함초롬바탕"/>
                <a:cs typeface="함초롬바탕"/>
              </a:rPr>
              <a:t> </a:t>
            </a:r>
            <a:r>
              <a:rPr sz="900" spc="-35" dirty="0">
                <a:latin typeface="함초롬바탕"/>
                <a:cs typeface="함초롬바탕"/>
              </a:rPr>
              <a:t>이내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25" dirty="0">
                <a:latin typeface="함초롬바탕"/>
                <a:cs typeface="함초롬바탕"/>
              </a:rPr>
              <a:t>과업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30" dirty="0">
                <a:latin typeface="함초롬바탕"/>
                <a:cs typeface="함초롬바탕"/>
              </a:rPr>
              <a:t>수행에</a:t>
            </a:r>
            <a:r>
              <a:rPr sz="900" spc="175" dirty="0">
                <a:latin typeface="함초롬바탕"/>
                <a:cs typeface="함초롬바탕"/>
              </a:rPr>
              <a:t> </a:t>
            </a:r>
            <a:r>
              <a:rPr sz="900" spc="-30" dirty="0">
                <a:latin typeface="함초롬바탕"/>
                <a:cs typeface="함초롬바탕"/>
              </a:rPr>
              <a:t>성공해야</a:t>
            </a:r>
            <a:r>
              <a:rPr sz="900" spc="170" dirty="0">
                <a:latin typeface="함초롬바탕"/>
                <a:cs typeface="함초롬바탕"/>
              </a:rPr>
              <a:t> </a:t>
            </a:r>
            <a:r>
              <a:rPr sz="900" spc="-30" dirty="0">
                <a:latin typeface="함초롬바탕"/>
                <a:cs typeface="함초롬바탕"/>
              </a:rPr>
              <a:t>함</a:t>
            </a:r>
            <a:endParaRPr sz="9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1000" spc="-35" dirty="0">
                <a:solidFill>
                  <a:srgbClr val="FF0000"/>
                </a:solidFill>
                <a:latin typeface="함초롬바탕"/>
                <a:cs typeface="함초롬바탕"/>
              </a:rPr>
              <a:t>▶</a:t>
            </a:r>
            <a:r>
              <a:rPr sz="1000" spc="195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바탕"/>
                <a:cs typeface="함초롬바탕"/>
              </a:rPr>
              <a:t>사용자</a:t>
            </a:r>
            <a:r>
              <a:rPr sz="1000" spc="200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바탕"/>
                <a:cs typeface="함초롬바탕"/>
              </a:rPr>
              <a:t>심사는</a:t>
            </a:r>
            <a:r>
              <a:rPr sz="1000" spc="200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105" dirty="0">
                <a:solidFill>
                  <a:srgbClr val="FF0000"/>
                </a:solidFill>
                <a:latin typeface="함초롬바탕"/>
                <a:cs typeface="함초롬바탕"/>
              </a:rPr>
              <a:t>100%</a:t>
            </a:r>
            <a:r>
              <a:rPr sz="1000" spc="195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바탕"/>
                <a:cs typeface="함초롬바탕"/>
              </a:rPr>
              <a:t>달성</a:t>
            </a:r>
            <a:r>
              <a:rPr sz="1000" spc="195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바탕"/>
                <a:cs typeface="함초롬바탕"/>
              </a:rPr>
              <a:t>시</a:t>
            </a:r>
            <a:r>
              <a:rPr sz="1000" spc="200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바탕"/>
                <a:cs typeface="함초롬바탕"/>
              </a:rPr>
              <a:t>웹</a:t>
            </a:r>
            <a:r>
              <a:rPr sz="1000" spc="200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바탕"/>
                <a:cs typeface="함초롬바탕"/>
              </a:rPr>
              <a:t>접근성</a:t>
            </a:r>
            <a:r>
              <a:rPr sz="1000" spc="200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바탕"/>
                <a:cs typeface="함초롬바탕"/>
              </a:rPr>
              <a:t>품질</a:t>
            </a:r>
            <a:r>
              <a:rPr sz="1000" spc="200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바탕"/>
                <a:cs typeface="함초롬바탕"/>
              </a:rPr>
              <a:t>인증마크를</a:t>
            </a:r>
            <a:r>
              <a:rPr sz="1000" spc="195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바탕"/>
                <a:cs typeface="함초롬바탕"/>
              </a:rPr>
              <a:t>부여해</a:t>
            </a:r>
            <a:r>
              <a:rPr sz="1000" spc="200" dirty="0">
                <a:solidFill>
                  <a:srgbClr val="FF0000"/>
                </a:solidFill>
                <a:latin typeface="함초롬바탕"/>
                <a:cs typeface="함초롬바탕"/>
              </a:rPr>
              <a:t> </a:t>
            </a:r>
            <a:r>
              <a:rPr sz="1000" spc="-30" dirty="0">
                <a:solidFill>
                  <a:srgbClr val="FF0000"/>
                </a:solidFill>
                <a:latin typeface="함초롬바탕"/>
                <a:cs typeface="함초롬바탕"/>
              </a:rPr>
              <a:t>드립니다.</a:t>
            </a:r>
            <a:endParaRPr sz="1000">
              <a:latin typeface="함초롬바탕"/>
              <a:cs typeface="함초롬바탕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37222" y="3481578"/>
          <a:ext cx="6080760" cy="6287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4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9242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태스크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72745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수</a:t>
                      </a:r>
                      <a:r>
                        <a:rPr sz="1000" spc="1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행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6413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ECE7D3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시</a:t>
                      </a:r>
                      <a:r>
                        <a:rPr sz="1000" spc="1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000" spc="-35" dirty="0">
                          <a:latin typeface="함초롬바탕"/>
                          <a:cs typeface="함초롬바탕"/>
                        </a:rPr>
                        <a:t>간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6413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ECE7D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  <a:tabLst>
                          <a:tab pos="475615" algn="l"/>
                        </a:tabLst>
                      </a:pPr>
                      <a:r>
                        <a:rPr sz="1200" spc="-40" dirty="0">
                          <a:solidFill>
                            <a:srgbClr val="4B4B4B"/>
                          </a:solidFill>
                          <a:latin typeface="함초롬바탕"/>
                          <a:cs typeface="함초롬바탕"/>
                        </a:rPr>
                        <a:t>전	맹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44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BF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77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latin typeface="함초롬바탕"/>
                          <a:cs typeface="함초롬바탕"/>
                        </a:rPr>
                        <a:t>Sense</a:t>
                      </a:r>
                      <a:r>
                        <a:rPr sz="900" spc="1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Reader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2349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ECE7D3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15" dirty="0">
                          <a:latin typeface="함초롬바탕"/>
                          <a:cs typeface="함초롬바탕"/>
                        </a:rPr>
                        <a:t>Jaws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139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ECE7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BF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7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835"/>
                        </a:lnSpc>
                      </a:pPr>
                      <a:r>
                        <a:rPr sz="800" spc="-65" dirty="0">
                          <a:latin typeface="함초롬바탕"/>
                          <a:cs typeface="함초롬바탕"/>
                        </a:rPr>
                        <a:t>v</a:t>
                      </a:r>
                      <a:r>
                        <a:rPr sz="800" spc="10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800" spc="15" dirty="0">
                          <a:latin typeface="함초롬바탕"/>
                          <a:cs typeface="함초롬바탕"/>
                        </a:rPr>
                        <a:t>8.5.0.0</a:t>
                      </a:r>
                      <a:endParaRPr sz="8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ECE7D3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795"/>
                        </a:lnSpc>
                        <a:spcBef>
                          <a:spcPts val="40"/>
                        </a:spcBef>
                      </a:pPr>
                      <a:r>
                        <a:rPr sz="700" spc="-35" dirty="0">
                          <a:latin typeface="함초롬바탕"/>
                          <a:cs typeface="함초롬바탕"/>
                        </a:rPr>
                        <a:t>V</a:t>
                      </a:r>
                      <a:r>
                        <a:rPr sz="700" spc="10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700" spc="25" dirty="0">
                          <a:latin typeface="함초롬바탕"/>
                          <a:cs typeface="함초롬바탕"/>
                        </a:rPr>
                        <a:t>2024.2403.3</a:t>
                      </a:r>
                      <a:endParaRPr sz="700">
                        <a:latin typeface="함초롬바탕"/>
                        <a:cs typeface="함초롬바탕"/>
                      </a:endParaRPr>
                    </a:p>
                  </a:txBody>
                  <a:tcPr marL="0" marR="0" marT="508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ECE7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BF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429">
                <a:tc gridSpan="5">
                  <a:txBody>
                    <a:bodyPr/>
                    <a:lstStyle/>
                    <a:p>
                      <a:pPr marL="172085" marR="260350">
                        <a:lnSpc>
                          <a:spcPts val="1030"/>
                        </a:lnSpc>
                        <a:spcBef>
                          <a:spcPts val="735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1.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[메인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5" dirty="0">
                          <a:latin typeface="함초롬바탕"/>
                          <a:cs typeface="함초롬바탕"/>
                        </a:rPr>
                        <a:t>페이지]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공지사항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'범정부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지원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플랫폼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시험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운영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중입니다.'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확인하기.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33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8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790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15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O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132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90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900" spc="15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로그인하기.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60"/>
                        </a:lnSpc>
                        <a:spcBef>
                          <a:spcPts val="80"/>
                        </a:spcBef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0170">
                        <a:lnSpc>
                          <a:spcPts val="1639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016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460"/>
                        </a:lnSpc>
                        <a:spcBef>
                          <a:spcPts val="80"/>
                        </a:spcBef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0805">
                        <a:lnSpc>
                          <a:spcPts val="1639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016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X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13335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918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3.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마이페이지]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'제3자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제공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동의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이력'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철회하기.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85"/>
                        </a:lnSpc>
                        <a:spcBef>
                          <a:spcPts val="5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790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5"/>
                        </a:lnSpc>
                        <a:spcBef>
                          <a:spcPts val="5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15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O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1339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429">
                <a:tc gridSpan="5">
                  <a:txBody>
                    <a:bodyPr/>
                    <a:lstStyle/>
                    <a:p>
                      <a:pPr marL="172085" marR="170180">
                        <a:lnSpc>
                          <a:spcPts val="1030"/>
                        </a:lnSpc>
                        <a:spcBef>
                          <a:spcPts val="745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4.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900" spc="18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소개&gt;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이용절차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안내&gt;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참여기관(탭)]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'참여기관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등록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심사'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확인하기.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46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85"/>
                        </a:lnSpc>
                        <a:spcBef>
                          <a:spcPts val="1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790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5"/>
                        </a:lnSpc>
                        <a:spcBef>
                          <a:spcPts val="1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15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2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O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1339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905">
                <a:tc gridSpan="5">
                  <a:txBody>
                    <a:bodyPr/>
                    <a:lstStyle/>
                    <a:p>
                      <a:pPr marL="172085" marR="542290">
                        <a:lnSpc>
                          <a:spcPts val="1030"/>
                        </a:lnSpc>
                        <a:spcBef>
                          <a:spcPts val="735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5.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마이데이터관리]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'이용하기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전에'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확인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후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전송이력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조회하기.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33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85"/>
                        </a:lnSpc>
                        <a:spcBef>
                          <a:spcPts val="15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790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5"/>
                        </a:lnSpc>
                        <a:spcBef>
                          <a:spcPts val="15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15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O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13462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905">
                <a:tc gridSpan="5">
                  <a:txBody>
                    <a:bodyPr/>
                    <a:lstStyle/>
                    <a:p>
                      <a:pPr marL="172085" marR="124460">
                        <a:lnSpc>
                          <a:spcPts val="1030"/>
                        </a:lnSpc>
                        <a:spcBef>
                          <a:spcPts val="750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6.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900" spc="18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서비스&gt;</a:t>
                      </a:r>
                      <a:r>
                        <a:rPr sz="900" spc="18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통신(탭)]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'통신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정보를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통한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교통안전'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확인하기.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525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85"/>
                        </a:lnSpc>
                        <a:spcBef>
                          <a:spcPts val="2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790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25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5"/>
                        </a:lnSpc>
                        <a:spcBef>
                          <a:spcPts val="2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15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25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O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13525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442">
                <a:tc gridSpan="5">
                  <a:txBody>
                    <a:bodyPr/>
                    <a:lstStyle/>
                    <a:p>
                      <a:pPr marL="172085" marR="850265">
                        <a:lnSpc>
                          <a:spcPts val="1030"/>
                        </a:lnSpc>
                        <a:spcBef>
                          <a:spcPts val="755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7.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서비스&gt;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공공(탭)]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5" dirty="0">
                          <a:latin typeface="함초롬바탕"/>
                          <a:cs typeface="함초롬바탕"/>
                        </a:rPr>
                        <a:t>'1인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자영업자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고용·산재보험료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지원사업'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상세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확인하기.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58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85"/>
                        </a:lnSpc>
                        <a:spcBef>
                          <a:spcPts val="2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790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25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5"/>
                        </a:lnSpc>
                        <a:spcBef>
                          <a:spcPts val="2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15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25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O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13589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6905">
                <a:tc gridSpan="5">
                  <a:txBody>
                    <a:bodyPr/>
                    <a:lstStyle/>
                    <a:p>
                      <a:pPr marL="172085" marR="395605">
                        <a:lnSpc>
                          <a:spcPct val="96100"/>
                        </a:lnSpc>
                        <a:spcBef>
                          <a:spcPts val="200"/>
                        </a:spcBef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8.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900" spc="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소통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알림&gt;</a:t>
                      </a:r>
                      <a:r>
                        <a:rPr sz="900" spc="-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자주묻는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 질문&gt;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서비스(탭)] </a:t>
                      </a:r>
                      <a:r>
                        <a:rPr sz="900" spc="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'마이데이터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서비스에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새로운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서비스가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추가되면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어떻게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알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수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있나요?'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확인하기.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2540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85"/>
                        </a:lnSpc>
                        <a:spcBef>
                          <a:spcPts val="25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790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5"/>
                        </a:lnSpc>
                        <a:spcBef>
                          <a:spcPts val="25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15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O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13589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690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</a:pPr>
                      <a:r>
                        <a:rPr sz="900" spc="10" dirty="0">
                          <a:latin typeface="함초롬바탕"/>
                          <a:cs typeface="함초롬바탕"/>
                        </a:rPr>
                        <a:t>9.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5" dirty="0">
                          <a:latin typeface="함초롬바탕"/>
                          <a:cs typeface="함초롬바탕"/>
                        </a:rPr>
                        <a:t>소통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알림&gt;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10" dirty="0">
                          <a:latin typeface="함초롬바탕"/>
                          <a:cs typeface="함초롬바탕"/>
                        </a:rPr>
                        <a:t>1:1문의]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게시물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작성하기.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69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85"/>
                        </a:lnSpc>
                        <a:spcBef>
                          <a:spcPts val="3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790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5"/>
                        </a:lnSpc>
                        <a:spcBef>
                          <a:spcPts val="3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15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O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13652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8442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10.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마이페이지&gt;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내정보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5" dirty="0">
                          <a:latin typeface="함초롬바탕"/>
                          <a:cs typeface="함초롬바탕"/>
                        </a:rPr>
                        <a:t>관리(탭)]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내정보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수정하기.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65"/>
                        </a:lnSpc>
                        <a:spcBef>
                          <a:spcPts val="110"/>
                        </a:spcBef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0170">
                        <a:lnSpc>
                          <a:spcPts val="164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39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465"/>
                        </a:lnSpc>
                        <a:spcBef>
                          <a:spcPts val="110"/>
                        </a:spcBef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0805">
                        <a:lnSpc>
                          <a:spcPts val="164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39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X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690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11.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dirty="0">
                          <a:latin typeface="함초롬바탕"/>
                          <a:cs typeface="함초롬바탕"/>
                        </a:rPr>
                        <a:t>[홈&gt;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마이페이지&gt;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인증서</a:t>
                      </a:r>
                      <a:r>
                        <a:rPr sz="900" spc="17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5" dirty="0">
                          <a:latin typeface="함초롬바탕"/>
                          <a:cs typeface="함초롬바탕"/>
                        </a:rPr>
                        <a:t>관리(탭)]</a:t>
                      </a:r>
                      <a:r>
                        <a:rPr sz="900" spc="16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공동인증서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등록하기.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635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460"/>
                        </a:lnSpc>
                        <a:spcBef>
                          <a:spcPts val="114"/>
                        </a:spcBef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0170">
                        <a:lnSpc>
                          <a:spcPts val="1639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4604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460"/>
                        </a:lnSpc>
                        <a:spcBef>
                          <a:spcPts val="114"/>
                        </a:spcBef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0805">
                        <a:lnSpc>
                          <a:spcPts val="1639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14604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X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6905">
                <a:tc gridSpan="5">
                  <a:txBody>
                    <a:bodyPr/>
                    <a:lstStyle/>
                    <a:p>
                      <a:pPr marL="172085" marR="368300">
                        <a:lnSpc>
                          <a:spcPts val="1030"/>
                        </a:lnSpc>
                        <a:spcBef>
                          <a:spcPts val="775"/>
                        </a:spcBef>
                      </a:pPr>
                      <a:r>
                        <a:rPr sz="900" spc="20" dirty="0">
                          <a:latin typeface="함초롬바탕"/>
                          <a:cs typeface="함초롬바탕"/>
                        </a:rPr>
                        <a:t>12.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[전체메뉴(사이트맵)&gt;</a:t>
                      </a:r>
                      <a:r>
                        <a:rPr sz="900" spc="16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0" dirty="0">
                          <a:latin typeface="함초롬바탕"/>
                          <a:cs typeface="함초롬바탕"/>
                        </a:rPr>
                        <a:t>소개&gt;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마이데이터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10" dirty="0">
                          <a:latin typeface="함초롬바탕"/>
                          <a:cs typeface="함초롬바탕"/>
                        </a:rPr>
                        <a:t>안내]</a:t>
                      </a:r>
                      <a:r>
                        <a:rPr sz="900" spc="1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30" dirty="0">
                          <a:latin typeface="함초롬바탕"/>
                          <a:cs typeface="함초롬바탕"/>
                        </a:rPr>
                        <a:t>'마이데이터 </a:t>
                      </a:r>
                      <a:r>
                        <a:rPr sz="900" spc="-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체계'</a:t>
                      </a:r>
                      <a:r>
                        <a:rPr sz="900" spc="17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900" spc="-25" dirty="0">
                          <a:latin typeface="함초롬바탕"/>
                          <a:cs typeface="함초롬바탕"/>
                        </a:rPr>
                        <a:t>확인하기.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9842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85"/>
                        </a:lnSpc>
                        <a:spcBef>
                          <a:spcPts val="4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790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08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5"/>
                        </a:lnSpc>
                        <a:spcBef>
                          <a:spcPts val="40"/>
                        </a:spcBef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바탕"/>
                          <a:cs typeface="함초롬바탕"/>
                        </a:rPr>
                        <a:t>15분이내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  <a:p>
                      <a:pPr marL="9715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바탕"/>
                          <a:cs typeface="함초롬바탕"/>
                        </a:rPr>
                        <a:t>15분초과</a:t>
                      </a:r>
                      <a:endParaRPr sz="900">
                        <a:latin typeface="함초롬바탕"/>
                        <a:cs typeface="함초롬바탕"/>
                      </a:endParaRPr>
                    </a:p>
                  </a:txBody>
                  <a:tcPr marL="0" marR="0" marT="508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함초롬바탕"/>
                          <a:cs typeface="함초롬바탕"/>
                        </a:rPr>
                        <a:t>O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635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3844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61594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준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6985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수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6985" marB="0"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율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6985" marB="0"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8440">
                        <a:lnSpc>
                          <a:spcPct val="100000"/>
                        </a:lnSpc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부적합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9075">
                        <a:lnSpc>
                          <a:spcPct val="100000"/>
                        </a:lnSpc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부적합</a:t>
                      </a:r>
                      <a:endParaRPr sz="1000">
                        <a:latin typeface="함초롬바탕"/>
                        <a:cs typeface="함초롬바탕"/>
                      </a:endParaRPr>
                    </a:p>
                  </a:txBody>
                  <a:tcPr marL="0" marR="0" marT="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100" spc="135" dirty="0">
                          <a:latin typeface="함초롬바탕"/>
                          <a:cs typeface="함초롬바탕"/>
                        </a:rPr>
                        <a:t>75%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69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BF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737222" y="3481578"/>
            <a:ext cx="3704590" cy="600075"/>
            <a:chOff x="737222" y="3481578"/>
            <a:chExt cx="3704590" cy="600075"/>
          </a:xfrm>
        </p:grpSpPr>
        <p:sp>
          <p:nvSpPr>
            <p:cNvPr id="11" name="object 11"/>
            <p:cNvSpPr/>
            <p:nvPr/>
          </p:nvSpPr>
          <p:spPr>
            <a:xfrm>
              <a:off x="738746" y="3483102"/>
              <a:ext cx="3701415" cy="596900"/>
            </a:xfrm>
            <a:custGeom>
              <a:avLst/>
              <a:gdLst/>
              <a:ahLst/>
              <a:cxnLst/>
              <a:rect l="l" t="t" r="r" b="b"/>
              <a:pathLst>
                <a:path w="3701415" h="596900">
                  <a:moveTo>
                    <a:pt x="3701326" y="0"/>
                  </a:moveTo>
                  <a:lnTo>
                    <a:pt x="0" y="0"/>
                  </a:lnTo>
                  <a:lnTo>
                    <a:pt x="0" y="596760"/>
                  </a:lnTo>
                  <a:lnTo>
                    <a:pt x="3701326" y="596760"/>
                  </a:lnTo>
                  <a:lnTo>
                    <a:pt x="3701326" y="0"/>
                  </a:lnTo>
                  <a:close/>
                </a:path>
              </a:pathLst>
            </a:custGeom>
            <a:solidFill>
              <a:srgbClr val="ECE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8746" y="3483102"/>
              <a:ext cx="3701415" cy="596900"/>
            </a:xfrm>
            <a:custGeom>
              <a:avLst/>
              <a:gdLst/>
              <a:ahLst/>
              <a:cxnLst/>
              <a:rect l="l" t="t" r="r" b="b"/>
              <a:pathLst>
                <a:path w="3701415" h="596900">
                  <a:moveTo>
                    <a:pt x="0" y="0"/>
                  </a:moveTo>
                  <a:lnTo>
                    <a:pt x="3701326" y="596760"/>
                  </a:lnTo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6238" y="1217347"/>
            <a:ext cx="2139315" cy="46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solidFill>
                  <a:srgbClr val="3DA1BE"/>
                </a:solidFill>
                <a:latin typeface="Noto Sans KR Bold"/>
                <a:cs typeface="Noto Sans KR Bold"/>
              </a:rPr>
              <a:t>사용자</a:t>
            </a:r>
            <a:r>
              <a:rPr sz="1400" b="1" spc="350" dirty="0">
                <a:solidFill>
                  <a:srgbClr val="3DA1BE"/>
                </a:solidFill>
                <a:latin typeface="Noto Sans KR Bold"/>
                <a:cs typeface="Noto Sans KR Bold"/>
              </a:rPr>
              <a:t> </a:t>
            </a:r>
            <a:r>
              <a:rPr sz="1400" b="1" spc="30" dirty="0">
                <a:solidFill>
                  <a:srgbClr val="3DA1BE"/>
                </a:solidFill>
                <a:latin typeface="Noto Sans KR Bold"/>
                <a:cs typeface="Noto Sans KR Bold"/>
              </a:rPr>
              <a:t>심사</a:t>
            </a:r>
            <a:r>
              <a:rPr sz="1400" b="1" spc="350" dirty="0">
                <a:solidFill>
                  <a:srgbClr val="3DA1BE"/>
                </a:solidFill>
                <a:latin typeface="Noto Sans KR Bold"/>
                <a:cs typeface="Noto Sans KR Bold"/>
              </a:rPr>
              <a:t> </a:t>
            </a:r>
            <a:r>
              <a:rPr sz="1400" b="1" spc="25" dirty="0">
                <a:solidFill>
                  <a:srgbClr val="3DA1BE"/>
                </a:solidFill>
                <a:latin typeface="Noto Sans KR Bold"/>
                <a:cs typeface="Noto Sans KR Bold"/>
              </a:rPr>
              <a:t>종합평가</a:t>
            </a:r>
            <a:r>
              <a:rPr sz="1400" b="1" spc="355" dirty="0">
                <a:solidFill>
                  <a:srgbClr val="3DA1BE"/>
                </a:solidFill>
                <a:latin typeface="Noto Sans KR Bold"/>
                <a:cs typeface="Noto Sans KR Bold"/>
              </a:rPr>
              <a:t> </a:t>
            </a:r>
            <a:r>
              <a:rPr sz="1400" b="1" spc="30" dirty="0">
                <a:solidFill>
                  <a:srgbClr val="3DA1BE"/>
                </a:solidFill>
                <a:latin typeface="Noto Sans KR Bold"/>
                <a:cs typeface="Noto Sans KR Bold"/>
              </a:rPr>
              <a:t>결과</a:t>
            </a:r>
            <a:endParaRPr sz="1400">
              <a:latin typeface="Noto Sans KR Bold"/>
              <a:cs typeface="Noto Sans KR Bold"/>
            </a:endParaRPr>
          </a:p>
          <a:p>
            <a:pPr marL="177165" indent="-165100">
              <a:lnSpc>
                <a:spcPct val="100000"/>
              </a:lnSpc>
              <a:spcBef>
                <a:spcPts val="690"/>
              </a:spcBef>
              <a:buChar char="•"/>
              <a:tabLst>
                <a:tab pos="177800" algn="l"/>
              </a:tabLst>
            </a:pPr>
            <a:r>
              <a:rPr sz="900" spc="-30" dirty="0">
                <a:latin typeface="함초롬돋움"/>
                <a:cs typeface="함초롬돋움"/>
              </a:rPr>
              <a:t>사이트마다</a:t>
            </a:r>
            <a:r>
              <a:rPr sz="900" spc="16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특성을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고려하여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과업</a:t>
            </a:r>
            <a:r>
              <a:rPr sz="900" spc="16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설정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6460" y="1711858"/>
          <a:ext cx="6087745" cy="104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76"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900" spc="7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구분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과업</a:t>
                      </a:r>
                      <a:r>
                        <a:rPr sz="900" spc="6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기준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비고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합격(O)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381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성공(O)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문제없이</a:t>
                      </a:r>
                      <a:r>
                        <a:rPr sz="900" spc="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수행</a:t>
                      </a:r>
                      <a:r>
                        <a:rPr sz="900" spc="9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가능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2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권고(O)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수행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가능하나</a:t>
                      </a:r>
                      <a:r>
                        <a:rPr sz="900" spc="1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불편</a:t>
                      </a:r>
                      <a:r>
                        <a:rPr sz="900" spc="114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사항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또는</a:t>
                      </a:r>
                      <a:r>
                        <a:rPr sz="900" spc="1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권고</a:t>
                      </a:r>
                      <a:r>
                        <a:rPr sz="900" spc="114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사항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있음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00"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불합격(X)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실패(X)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오류가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있어</a:t>
                      </a:r>
                      <a:r>
                        <a:rPr sz="900" spc="10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과업</a:t>
                      </a:r>
                      <a:r>
                        <a:rPr sz="900" spc="10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수행이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불가능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06627" y="2748788"/>
            <a:ext cx="4476115" cy="7213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265"/>
              </a:spcBef>
              <a:buChar char="•"/>
              <a:tabLst>
                <a:tab pos="177800" algn="l"/>
              </a:tabLst>
            </a:pPr>
            <a:r>
              <a:rPr sz="900" spc="-25" dirty="0">
                <a:latin typeface="함초롬돋움"/>
                <a:cs typeface="함초롬돋움"/>
              </a:rPr>
              <a:t>최종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결과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: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모든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장애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유형의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과업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성공률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60" dirty="0">
                <a:latin typeface="함초롬돋움"/>
                <a:cs typeface="함초롬돋움"/>
              </a:rPr>
              <a:t>100%인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합격</a:t>
            </a:r>
            <a:endParaRPr sz="900">
              <a:latin typeface="함초롬돋움"/>
              <a:cs typeface="함초롬돋움"/>
            </a:endParaRPr>
          </a:p>
          <a:p>
            <a:pPr marL="177165" indent="-165100">
              <a:lnSpc>
                <a:spcPct val="100000"/>
              </a:lnSpc>
              <a:spcBef>
                <a:spcPts val="170"/>
              </a:spcBef>
              <a:buChar char="•"/>
              <a:tabLst>
                <a:tab pos="177800" algn="l"/>
              </a:tabLst>
            </a:pPr>
            <a:r>
              <a:rPr sz="900" spc="-30" dirty="0">
                <a:latin typeface="함초롬돋움"/>
                <a:cs typeface="함초롬돋움"/>
              </a:rPr>
              <a:t>과업별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결과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: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20" dirty="0">
                <a:latin typeface="함초롬돋움"/>
                <a:cs typeface="함초롬돋움"/>
              </a:rPr>
              <a:t>15분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이내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과업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수행에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성공해야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함</a:t>
            </a:r>
            <a:endParaRPr sz="9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▶</a:t>
            </a:r>
            <a:r>
              <a:rPr sz="1000" spc="195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사용자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돋움"/>
                <a:cs typeface="함초롬돋움"/>
              </a:rPr>
              <a:t>심사는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100" dirty="0">
                <a:solidFill>
                  <a:srgbClr val="FF0000"/>
                </a:solidFill>
                <a:latin typeface="함초롬돋움"/>
                <a:cs typeface="함초롬돋움"/>
              </a:rPr>
              <a:t>100%</a:t>
            </a:r>
            <a:r>
              <a:rPr sz="1000" spc="19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돋움"/>
                <a:cs typeface="함초롬돋움"/>
              </a:rPr>
              <a:t>달성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시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웹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접근성</a:t>
            </a:r>
            <a:r>
              <a:rPr sz="1000" spc="195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돋움"/>
                <a:cs typeface="함초롬돋움"/>
              </a:rPr>
              <a:t>품질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인증마크를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돋움"/>
                <a:cs typeface="함초롬돋움"/>
              </a:rPr>
              <a:t>부여해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20" dirty="0">
                <a:solidFill>
                  <a:srgbClr val="FF0000"/>
                </a:solidFill>
                <a:latin typeface="함초롬돋움"/>
                <a:cs typeface="함초롬돋움"/>
              </a:rPr>
              <a:t>드립니다.</a:t>
            </a:r>
            <a:endParaRPr sz="1000">
              <a:latin typeface="함초롬돋움"/>
              <a:cs typeface="함초롬돋움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7021" y="3516591"/>
            <a:ext cx="4457065" cy="601345"/>
            <a:chOff x="757021" y="3516591"/>
            <a:chExt cx="4457065" cy="601345"/>
          </a:xfrm>
        </p:grpSpPr>
        <p:sp>
          <p:nvSpPr>
            <p:cNvPr id="8" name="object 8"/>
            <p:cNvSpPr/>
            <p:nvPr/>
          </p:nvSpPr>
          <p:spPr>
            <a:xfrm>
              <a:off x="758545" y="3518115"/>
              <a:ext cx="4453890" cy="598805"/>
            </a:xfrm>
            <a:custGeom>
              <a:avLst/>
              <a:gdLst/>
              <a:ahLst/>
              <a:cxnLst/>
              <a:rect l="l" t="t" r="r" b="b"/>
              <a:pathLst>
                <a:path w="4453890" h="598804">
                  <a:moveTo>
                    <a:pt x="4453775" y="0"/>
                  </a:moveTo>
                  <a:lnTo>
                    <a:pt x="0" y="0"/>
                  </a:lnTo>
                  <a:lnTo>
                    <a:pt x="0" y="598271"/>
                  </a:lnTo>
                  <a:lnTo>
                    <a:pt x="4453775" y="598271"/>
                  </a:lnTo>
                  <a:lnTo>
                    <a:pt x="4453775" y="0"/>
                  </a:lnTo>
                  <a:close/>
                </a:path>
              </a:pathLst>
            </a:custGeom>
            <a:solidFill>
              <a:srgbClr val="ECE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8545" y="3518115"/>
              <a:ext cx="4453890" cy="598805"/>
            </a:xfrm>
            <a:custGeom>
              <a:avLst/>
              <a:gdLst/>
              <a:ahLst/>
              <a:cxnLst/>
              <a:rect l="l" t="t" r="r" b="b"/>
              <a:pathLst>
                <a:path w="4453890" h="598804">
                  <a:moveTo>
                    <a:pt x="0" y="0"/>
                  </a:moveTo>
                  <a:lnTo>
                    <a:pt x="4453775" y="598271"/>
                  </a:lnTo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57021" y="3516591"/>
          <a:ext cx="6042660" cy="6146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966085">
                        <a:lnSpc>
                          <a:spcPts val="1100"/>
                        </a:lnSpc>
                      </a:pP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장애유형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  <a:p>
                      <a:pPr marL="170815">
                        <a:lnSpc>
                          <a:spcPts val="1100"/>
                        </a:lnSpc>
                      </a:pP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태스크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수행시간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ECE7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40" dirty="0">
                          <a:solidFill>
                            <a:srgbClr val="4B4B4B"/>
                          </a:solidFill>
                          <a:latin typeface="함초롬돋움"/>
                          <a:cs typeface="함초롬돋움"/>
                        </a:rPr>
                        <a:t>저시력</a:t>
                      </a:r>
                      <a:endParaRPr sz="1200">
                        <a:latin typeface="함초롬돋움"/>
                        <a:cs typeface="함초롬돋움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BF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62">
                <a:tc>
                  <a:txBody>
                    <a:bodyPr/>
                    <a:lstStyle/>
                    <a:p>
                      <a:pPr marL="170815" marR="183515">
                        <a:lnSpc>
                          <a:spcPts val="1030"/>
                        </a:lnSpc>
                        <a:spcBef>
                          <a:spcPts val="6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[메인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페이지]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공지사항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'범정부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지원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플랫폼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시험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운영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중입니다.'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8699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3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회원가입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및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4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39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3.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마이페이지]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'제3자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제공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동의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이력'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철회하기.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508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4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7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2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4.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소개&gt;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이용절차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안내&gt;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참여기관(탭)]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'참여기관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등록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심사'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5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49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5.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마이데이터관리]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'이용하기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전에'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확인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후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조회하기.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64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17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6.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서비스&gt;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통신(탭)]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'통신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정보를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통한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교통안전'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635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5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890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 marL="170815" marR="236854">
                        <a:lnSpc>
                          <a:spcPts val="1030"/>
                        </a:lnSpc>
                        <a:spcBef>
                          <a:spcPts val="71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7.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서비스&gt;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공공(탭)]</a:t>
                      </a:r>
                      <a:r>
                        <a:rPr sz="900" spc="1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15" dirty="0">
                          <a:latin typeface="함초롬돋움"/>
                          <a:cs typeface="함초롬돋움"/>
                        </a:rPr>
                        <a:t>'1인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자영업자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 고용·산재보험료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지원사업'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상세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901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60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953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262">
                <a:tc>
                  <a:txBody>
                    <a:bodyPr/>
                    <a:lstStyle/>
                    <a:p>
                      <a:pPr marL="170815" marR="146685">
                        <a:lnSpc>
                          <a:spcPts val="1030"/>
                        </a:lnSpc>
                        <a:spcBef>
                          <a:spcPts val="71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8.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알림&gt;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자주묻는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질문&gt;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서비스(탭)]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'마이데이터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서비스에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새로운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서비스가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추가되면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어떻게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알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수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있나요?'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901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60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17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9.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알림&gt;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1:1문의]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게시물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작성하기.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64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17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40" dirty="0">
                          <a:latin typeface="함초롬돋움"/>
                          <a:cs typeface="함초롬돋움"/>
                        </a:rPr>
                        <a:t>10.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내정보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관리(탭)]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내정보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수정하기.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2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7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49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7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0" dirty="0">
                          <a:latin typeface="함초롬돋움"/>
                          <a:cs typeface="함초롬돋움"/>
                        </a:rPr>
                        <a:t>11.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인증서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관리(탭)]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공동인증서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등록하기.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2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8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2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62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40" dirty="0">
                          <a:latin typeface="함초롬돋움"/>
                          <a:cs typeface="함초롬돋움"/>
                        </a:rPr>
                        <a:t>12.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[전체메뉴(사이트맵)&gt;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소개&gt;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안내]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'마이데이터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체계'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7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208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1030"/>
                        </a:spcBef>
                        <a:tabLst>
                          <a:tab pos="337185" algn="l"/>
                          <a:tab pos="607060" algn="l"/>
                        </a:tabLst>
                      </a:pPr>
                      <a:r>
                        <a:rPr sz="11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준	수	율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00" spc="-40" dirty="0">
                          <a:solidFill>
                            <a:srgbClr val="FF0000"/>
                          </a:solidFill>
                          <a:latin typeface="함초롬돋움"/>
                          <a:cs typeface="함초롬돋움"/>
                        </a:rPr>
                        <a:t>적합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100" spc="110" dirty="0">
                          <a:latin typeface="함초롬돋움"/>
                          <a:cs typeface="함초롬돋움"/>
                        </a:rPr>
                        <a:t>100%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208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BF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745625" y="9983934"/>
            <a:ext cx="102235" cy="1708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돋움"/>
                <a:cs typeface="함초롬돋움"/>
              </a:rPr>
              <a:t>1</a:t>
            </a:r>
            <a:endParaRPr sz="1000">
              <a:latin typeface="함초롬돋움"/>
              <a:cs typeface="함초롬돋움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5497" y="1115872"/>
            <a:ext cx="6044565" cy="1773555"/>
            <a:chOff x="755497" y="1115872"/>
            <a:chExt cx="6044565" cy="1773555"/>
          </a:xfrm>
        </p:grpSpPr>
        <p:sp>
          <p:nvSpPr>
            <p:cNvPr id="3" name="object 3"/>
            <p:cNvSpPr/>
            <p:nvPr/>
          </p:nvSpPr>
          <p:spPr>
            <a:xfrm>
              <a:off x="755497" y="1115872"/>
              <a:ext cx="3910329" cy="1773555"/>
            </a:xfrm>
            <a:custGeom>
              <a:avLst/>
              <a:gdLst/>
              <a:ahLst/>
              <a:cxnLst/>
              <a:rect l="l" t="t" r="r" b="b"/>
              <a:pathLst>
                <a:path w="3910329" h="1773555">
                  <a:moveTo>
                    <a:pt x="3909999" y="0"/>
                  </a:moveTo>
                  <a:lnTo>
                    <a:pt x="3909999" y="0"/>
                  </a:lnTo>
                  <a:lnTo>
                    <a:pt x="0" y="0"/>
                  </a:lnTo>
                  <a:lnTo>
                    <a:pt x="0" y="1773516"/>
                  </a:lnTo>
                  <a:lnTo>
                    <a:pt x="3909999" y="1773516"/>
                  </a:lnTo>
                  <a:lnTo>
                    <a:pt x="39099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65497" y="1115872"/>
              <a:ext cx="1465580" cy="1773555"/>
            </a:xfrm>
            <a:custGeom>
              <a:avLst/>
              <a:gdLst/>
              <a:ahLst/>
              <a:cxnLst/>
              <a:rect l="l" t="t" r="r" b="b"/>
              <a:pathLst>
                <a:path w="1465579" h="1773555">
                  <a:moveTo>
                    <a:pt x="1465300" y="0"/>
                  </a:moveTo>
                  <a:lnTo>
                    <a:pt x="976363" y="0"/>
                  </a:lnTo>
                  <a:lnTo>
                    <a:pt x="487426" y="0"/>
                  </a:lnTo>
                  <a:lnTo>
                    <a:pt x="0" y="0"/>
                  </a:lnTo>
                  <a:lnTo>
                    <a:pt x="0" y="1773516"/>
                  </a:lnTo>
                  <a:lnTo>
                    <a:pt x="487426" y="1773516"/>
                  </a:lnTo>
                  <a:lnTo>
                    <a:pt x="976363" y="1773516"/>
                  </a:lnTo>
                  <a:lnTo>
                    <a:pt x="1465300" y="1773516"/>
                  </a:lnTo>
                  <a:lnTo>
                    <a:pt x="146530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30798" y="1115872"/>
              <a:ext cx="669290" cy="1773555"/>
            </a:xfrm>
            <a:custGeom>
              <a:avLst/>
              <a:gdLst/>
              <a:ahLst/>
              <a:cxnLst/>
              <a:rect l="l" t="t" r="r" b="b"/>
              <a:pathLst>
                <a:path w="669290" h="1773555">
                  <a:moveTo>
                    <a:pt x="668680" y="0"/>
                  </a:moveTo>
                  <a:lnTo>
                    <a:pt x="0" y="0"/>
                  </a:lnTo>
                  <a:lnTo>
                    <a:pt x="0" y="1773516"/>
                  </a:lnTo>
                  <a:lnTo>
                    <a:pt x="668680" y="1773516"/>
                  </a:lnTo>
                  <a:lnTo>
                    <a:pt x="668680" y="0"/>
                  </a:lnTo>
                  <a:close/>
                </a:path>
              </a:pathLst>
            </a:custGeom>
            <a:solidFill>
              <a:srgbClr val="E17C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68755" y="3064256"/>
            <a:ext cx="5621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함초롬바탕"/>
                <a:cs typeface="함초롬바탕"/>
              </a:rPr>
              <a:t>웹</a:t>
            </a:r>
            <a:r>
              <a:rPr sz="2000" spc="385" dirty="0">
                <a:latin typeface="함초롬바탕"/>
                <a:cs typeface="함초롬바탕"/>
              </a:rPr>
              <a:t> </a:t>
            </a:r>
            <a:r>
              <a:rPr sz="2000" spc="-65" dirty="0">
                <a:latin typeface="함초롬바탕"/>
                <a:cs typeface="함초롬바탕"/>
              </a:rPr>
              <a:t>접근성</a:t>
            </a:r>
            <a:r>
              <a:rPr sz="2000" spc="385" dirty="0">
                <a:latin typeface="함초롬바탕"/>
                <a:cs typeface="함초롬바탕"/>
              </a:rPr>
              <a:t> </a:t>
            </a:r>
            <a:r>
              <a:rPr sz="2000" spc="-60" dirty="0">
                <a:latin typeface="함초롬바탕"/>
                <a:cs typeface="함초롬바탕"/>
              </a:rPr>
              <a:t>품질인증</a:t>
            </a:r>
            <a:r>
              <a:rPr sz="2000" spc="385" dirty="0">
                <a:latin typeface="함초롬바탕"/>
                <a:cs typeface="함초롬바탕"/>
              </a:rPr>
              <a:t> </a:t>
            </a:r>
            <a:r>
              <a:rPr sz="2000" b="1" spc="40" dirty="0">
                <a:solidFill>
                  <a:srgbClr val="00B1FF"/>
                </a:solidFill>
                <a:latin typeface="Noto Sans KR Bold"/>
                <a:cs typeface="Noto Sans KR Bold"/>
              </a:rPr>
              <a:t>전문가</a:t>
            </a:r>
            <a:r>
              <a:rPr sz="2000" b="1" spc="530" dirty="0">
                <a:solidFill>
                  <a:srgbClr val="00B1FF"/>
                </a:solidFill>
                <a:latin typeface="Noto Sans KR Bold"/>
                <a:cs typeface="Noto Sans KR Bold"/>
              </a:rPr>
              <a:t> </a:t>
            </a:r>
            <a:r>
              <a:rPr sz="2000" spc="-65" dirty="0">
                <a:latin typeface="함초롬바탕"/>
                <a:cs typeface="함초롬바탕"/>
              </a:rPr>
              <a:t>심사보고서</a:t>
            </a:r>
            <a:r>
              <a:rPr sz="2000" spc="385" dirty="0">
                <a:latin typeface="함초롬바탕"/>
                <a:cs typeface="함초롬바탕"/>
              </a:rPr>
              <a:t> </a:t>
            </a:r>
            <a:r>
              <a:rPr sz="2000" b="1" spc="15" dirty="0">
                <a:latin typeface="Noto Sans KR Bold"/>
                <a:cs typeface="Noto Sans KR Bold"/>
              </a:rPr>
              <a:t>(화면선정)</a:t>
            </a:r>
            <a:endParaRPr sz="2000">
              <a:latin typeface="Noto Sans KR Bold"/>
              <a:cs typeface="Noto Sans KR 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3772" y="3741902"/>
            <a:ext cx="6007735" cy="5975350"/>
            <a:chOff x="773772" y="3741902"/>
            <a:chExt cx="6007735" cy="5975350"/>
          </a:xfrm>
        </p:grpSpPr>
        <p:sp>
          <p:nvSpPr>
            <p:cNvPr id="8" name="object 8"/>
            <p:cNvSpPr/>
            <p:nvPr/>
          </p:nvSpPr>
          <p:spPr>
            <a:xfrm>
              <a:off x="773772" y="3741902"/>
              <a:ext cx="165100" cy="5975350"/>
            </a:xfrm>
            <a:custGeom>
              <a:avLst/>
              <a:gdLst/>
              <a:ahLst/>
              <a:cxnLst/>
              <a:rect l="l" t="t" r="r" b="b"/>
              <a:pathLst>
                <a:path w="165100" h="5975350">
                  <a:moveTo>
                    <a:pt x="164503" y="0"/>
                  </a:moveTo>
                  <a:lnTo>
                    <a:pt x="0" y="0"/>
                  </a:lnTo>
                  <a:lnTo>
                    <a:pt x="0" y="5975159"/>
                  </a:lnTo>
                  <a:lnTo>
                    <a:pt x="164503" y="5975159"/>
                  </a:lnTo>
                  <a:lnTo>
                    <a:pt x="164503" y="0"/>
                  </a:lnTo>
                  <a:close/>
                </a:path>
              </a:pathLst>
            </a:custGeom>
            <a:solidFill>
              <a:srgbClr val="3DA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8276" y="3741902"/>
              <a:ext cx="5843270" cy="5975350"/>
            </a:xfrm>
            <a:custGeom>
              <a:avLst/>
              <a:gdLst/>
              <a:ahLst/>
              <a:cxnLst/>
              <a:rect l="l" t="t" r="r" b="b"/>
              <a:pathLst>
                <a:path w="5843270" h="5975350">
                  <a:moveTo>
                    <a:pt x="5842927" y="0"/>
                  </a:moveTo>
                  <a:lnTo>
                    <a:pt x="5842927" y="0"/>
                  </a:lnTo>
                  <a:lnTo>
                    <a:pt x="0" y="0"/>
                  </a:lnTo>
                  <a:lnTo>
                    <a:pt x="0" y="5975159"/>
                  </a:lnTo>
                  <a:lnTo>
                    <a:pt x="5842927" y="5975159"/>
                  </a:lnTo>
                  <a:lnTo>
                    <a:pt x="584292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6238" y="1217347"/>
            <a:ext cx="2139315" cy="46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solidFill>
                  <a:srgbClr val="3DA1BE"/>
                </a:solidFill>
                <a:latin typeface="Noto Sans KR Bold"/>
                <a:cs typeface="Noto Sans KR Bold"/>
              </a:rPr>
              <a:t>사용자</a:t>
            </a:r>
            <a:r>
              <a:rPr sz="1400" b="1" spc="350" dirty="0">
                <a:solidFill>
                  <a:srgbClr val="3DA1BE"/>
                </a:solidFill>
                <a:latin typeface="Noto Sans KR Bold"/>
                <a:cs typeface="Noto Sans KR Bold"/>
              </a:rPr>
              <a:t> </a:t>
            </a:r>
            <a:r>
              <a:rPr sz="1400" b="1" spc="30" dirty="0">
                <a:solidFill>
                  <a:srgbClr val="3DA1BE"/>
                </a:solidFill>
                <a:latin typeface="Noto Sans KR Bold"/>
                <a:cs typeface="Noto Sans KR Bold"/>
              </a:rPr>
              <a:t>심사</a:t>
            </a:r>
            <a:r>
              <a:rPr sz="1400" b="1" spc="350" dirty="0">
                <a:solidFill>
                  <a:srgbClr val="3DA1BE"/>
                </a:solidFill>
                <a:latin typeface="Noto Sans KR Bold"/>
                <a:cs typeface="Noto Sans KR Bold"/>
              </a:rPr>
              <a:t> </a:t>
            </a:r>
            <a:r>
              <a:rPr sz="1400" b="1" spc="25" dirty="0">
                <a:solidFill>
                  <a:srgbClr val="3DA1BE"/>
                </a:solidFill>
                <a:latin typeface="Noto Sans KR Bold"/>
                <a:cs typeface="Noto Sans KR Bold"/>
              </a:rPr>
              <a:t>종합평가</a:t>
            </a:r>
            <a:r>
              <a:rPr sz="1400" b="1" spc="355" dirty="0">
                <a:solidFill>
                  <a:srgbClr val="3DA1BE"/>
                </a:solidFill>
                <a:latin typeface="Noto Sans KR Bold"/>
                <a:cs typeface="Noto Sans KR Bold"/>
              </a:rPr>
              <a:t> </a:t>
            </a:r>
            <a:r>
              <a:rPr sz="1400" b="1" spc="30" dirty="0">
                <a:solidFill>
                  <a:srgbClr val="3DA1BE"/>
                </a:solidFill>
                <a:latin typeface="Noto Sans KR Bold"/>
                <a:cs typeface="Noto Sans KR Bold"/>
              </a:rPr>
              <a:t>결과</a:t>
            </a:r>
            <a:endParaRPr sz="1400">
              <a:latin typeface="Noto Sans KR Bold"/>
              <a:cs typeface="Noto Sans KR Bold"/>
            </a:endParaRPr>
          </a:p>
          <a:p>
            <a:pPr marL="177165" indent="-165100">
              <a:lnSpc>
                <a:spcPct val="100000"/>
              </a:lnSpc>
              <a:spcBef>
                <a:spcPts val="690"/>
              </a:spcBef>
              <a:buChar char="•"/>
              <a:tabLst>
                <a:tab pos="177800" algn="l"/>
              </a:tabLst>
            </a:pPr>
            <a:r>
              <a:rPr sz="900" spc="-30" dirty="0">
                <a:latin typeface="함초롬돋움"/>
                <a:cs typeface="함초롬돋움"/>
              </a:rPr>
              <a:t>사이트마다</a:t>
            </a:r>
            <a:r>
              <a:rPr sz="900" spc="16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특성을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고려하여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과업</a:t>
            </a:r>
            <a:r>
              <a:rPr sz="900" spc="160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설정</a:t>
            </a:r>
            <a:endParaRPr sz="900">
              <a:latin typeface="함초롬돋움"/>
              <a:cs typeface="함초롬돋움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6460" y="1711858"/>
          <a:ext cx="6087745" cy="104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76"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900" spc="7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구분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과업</a:t>
                      </a:r>
                      <a:r>
                        <a:rPr sz="900" spc="6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기준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비고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6515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합격(O)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381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성공(O)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문제없이</a:t>
                      </a:r>
                      <a:r>
                        <a:rPr sz="900" spc="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수행</a:t>
                      </a:r>
                      <a:r>
                        <a:rPr sz="900" spc="9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가능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2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권고(O)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수행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가능하나</a:t>
                      </a:r>
                      <a:r>
                        <a:rPr sz="900" spc="1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불편</a:t>
                      </a:r>
                      <a:r>
                        <a:rPr sz="900" spc="114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사항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또는</a:t>
                      </a:r>
                      <a:r>
                        <a:rPr sz="900" spc="1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권고</a:t>
                      </a:r>
                      <a:r>
                        <a:rPr sz="900" spc="114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사항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있음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00"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불합격(X)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맑은 고딕"/>
                          <a:cs typeface="맑은 고딕"/>
                        </a:rPr>
                        <a:t>실패(X)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dirty="0">
                          <a:latin typeface="맑은 고딕"/>
                          <a:cs typeface="맑은 고딕"/>
                        </a:rPr>
                        <a:t>오류가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있어</a:t>
                      </a:r>
                      <a:r>
                        <a:rPr sz="900" spc="10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과업</a:t>
                      </a:r>
                      <a:r>
                        <a:rPr sz="900" spc="10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수행이</a:t>
                      </a:r>
                      <a:r>
                        <a:rPr sz="900" spc="1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dirty="0">
                          <a:latin typeface="맑은 고딕"/>
                          <a:cs typeface="맑은 고딕"/>
                        </a:rPr>
                        <a:t>불가능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5715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06627" y="2748788"/>
            <a:ext cx="4476115" cy="7213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265"/>
              </a:spcBef>
              <a:buChar char="•"/>
              <a:tabLst>
                <a:tab pos="177800" algn="l"/>
              </a:tabLst>
            </a:pPr>
            <a:r>
              <a:rPr sz="900" spc="-25" dirty="0">
                <a:latin typeface="함초롬돋움"/>
                <a:cs typeface="함초롬돋움"/>
              </a:rPr>
              <a:t>최종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결과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: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모든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장애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유형의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과업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성공률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60" dirty="0">
                <a:latin typeface="함초롬돋움"/>
                <a:cs typeface="함초롬돋움"/>
              </a:rPr>
              <a:t>100%인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경우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합격</a:t>
            </a:r>
            <a:endParaRPr sz="900">
              <a:latin typeface="함초롬돋움"/>
              <a:cs typeface="함초롬돋움"/>
            </a:endParaRPr>
          </a:p>
          <a:p>
            <a:pPr marL="177165" indent="-165100">
              <a:lnSpc>
                <a:spcPct val="100000"/>
              </a:lnSpc>
              <a:spcBef>
                <a:spcPts val="170"/>
              </a:spcBef>
              <a:buChar char="•"/>
              <a:tabLst>
                <a:tab pos="177800" algn="l"/>
              </a:tabLst>
            </a:pPr>
            <a:r>
              <a:rPr sz="900" spc="-30" dirty="0">
                <a:latin typeface="함초롬돋움"/>
                <a:cs typeface="함초롬돋움"/>
              </a:rPr>
              <a:t>과업별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결과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10" dirty="0">
                <a:latin typeface="함초롬돋움"/>
                <a:cs typeface="함초롬돋움"/>
              </a:rPr>
              <a:t>:</a:t>
            </a:r>
            <a:r>
              <a:rPr sz="900" spc="165" dirty="0">
                <a:latin typeface="함초롬돋움"/>
                <a:cs typeface="함초롬돋움"/>
              </a:rPr>
              <a:t> </a:t>
            </a:r>
            <a:r>
              <a:rPr sz="900" spc="20" dirty="0">
                <a:latin typeface="함초롬돋움"/>
                <a:cs typeface="함초롬돋움"/>
              </a:rPr>
              <a:t>15분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5" dirty="0">
                <a:latin typeface="함초롬돋움"/>
                <a:cs typeface="함초롬돋움"/>
              </a:rPr>
              <a:t>이내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25" dirty="0">
                <a:latin typeface="함초롬돋움"/>
                <a:cs typeface="함초롬돋움"/>
              </a:rPr>
              <a:t>과업</a:t>
            </a:r>
            <a:r>
              <a:rPr sz="900" spc="170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수행에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성공해야</a:t>
            </a:r>
            <a:r>
              <a:rPr sz="900" spc="175" dirty="0">
                <a:latin typeface="함초롬돋움"/>
                <a:cs typeface="함초롬돋움"/>
              </a:rPr>
              <a:t> </a:t>
            </a:r>
            <a:r>
              <a:rPr sz="900" spc="-30" dirty="0">
                <a:latin typeface="함초롬돋움"/>
                <a:cs typeface="함초롬돋움"/>
              </a:rPr>
              <a:t>함</a:t>
            </a:r>
            <a:endParaRPr sz="900">
              <a:latin typeface="함초롬돋움"/>
              <a:cs typeface="함초롬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함초롬돋움"/>
              <a:cs typeface="함초롬돋움"/>
            </a:endParaRPr>
          </a:p>
          <a:p>
            <a:pPr marL="12700">
              <a:lnSpc>
                <a:spcPct val="100000"/>
              </a:lnSpc>
            </a:pP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▶</a:t>
            </a:r>
            <a:r>
              <a:rPr sz="1000" spc="195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사용자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돋움"/>
                <a:cs typeface="함초롬돋움"/>
              </a:rPr>
              <a:t>심사는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100" dirty="0">
                <a:solidFill>
                  <a:srgbClr val="FF0000"/>
                </a:solidFill>
                <a:latin typeface="함초롬돋움"/>
                <a:cs typeface="함초롬돋움"/>
              </a:rPr>
              <a:t>100%</a:t>
            </a:r>
            <a:r>
              <a:rPr sz="1000" spc="19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돋움"/>
                <a:cs typeface="함초롬돋움"/>
              </a:rPr>
              <a:t>달성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시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웹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접근성</a:t>
            </a:r>
            <a:r>
              <a:rPr sz="1000" spc="195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돋움"/>
                <a:cs typeface="함초롬돋움"/>
              </a:rPr>
              <a:t>품질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함초롬돋움"/>
                <a:cs typeface="함초롬돋움"/>
              </a:rPr>
              <a:t>인증마크를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함초롬돋움"/>
                <a:cs typeface="함초롬돋움"/>
              </a:rPr>
              <a:t>부여해</a:t>
            </a:r>
            <a:r>
              <a:rPr sz="1000" spc="200" dirty="0">
                <a:solidFill>
                  <a:srgbClr val="FF0000"/>
                </a:solidFill>
                <a:latin typeface="함초롬돋움"/>
                <a:cs typeface="함초롬돋움"/>
              </a:rPr>
              <a:t> </a:t>
            </a:r>
            <a:r>
              <a:rPr sz="1000" spc="-20" dirty="0">
                <a:solidFill>
                  <a:srgbClr val="FF0000"/>
                </a:solidFill>
                <a:latin typeface="함초롬돋움"/>
                <a:cs typeface="함초롬돋움"/>
              </a:rPr>
              <a:t>드립니다.</a:t>
            </a:r>
            <a:endParaRPr sz="1000">
              <a:latin typeface="함초롬돋움"/>
              <a:cs typeface="함초롬돋움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7021" y="3516591"/>
            <a:ext cx="4457065" cy="601345"/>
            <a:chOff x="757021" y="3516591"/>
            <a:chExt cx="4457065" cy="601345"/>
          </a:xfrm>
        </p:grpSpPr>
        <p:sp>
          <p:nvSpPr>
            <p:cNvPr id="8" name="object 8"/>
            <p:cNvSpPr/>
            <p:nvPr/>
          </p:nvSpPr>
          <p:spPr>
            <a:xfrm>
              <a:off x="758545" y="3518115"/>
              <a:ext cx="4453890" cy="598805"/>
            </a:xfrm>
            <a:custGeom>
              <a:avLst/>
              <a:gdLst/>
              <a:ahLst/>
              <a:cxnLst/>
              <a:rect l="l" t="t" r="r" b="b"/>
              <a:pathLst>
                <a:path w="4453890" h="598804">
                  <a:moveTo>
                    <a:pt x="4453775" y="0"/>
                  </a:moveTo>
                  <a:lnTo>
                    <a:pt x="0" y="0"/>
                  </a:lnTo>
                  <a:lnTo>
                    <a:pt x="0" y="598271"/>
                  </a:lnTo>
                  <a:lnTo>
                    <a:pt x="4453775" y="598271"/>
                  </a:lnTo>
                  <a:lnTo>
                    <a:pt x="4453775" y="0"/>
                  </a:lnTo>
                  <a:close/>
                </a:path>
              </a:pathLst>
            </a:custGeom>
            <a:solidFill>
              <a:srgbClr val="ECE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8545" y="3518115"/>
              <a:ext cx="4453890" cy="598805"/>
            </a:xfrm>
            <a:custGeom>
              <a:avLst/>
              <a:gdLst/>
              <a:ahLst/>
              <a:cxnLst/>
              <a:rect l="l" t="t" r="r" b="b"/>
              <a:pathLst>
                <a:path w="4453890" h="598804">
                  <a:moveTo>
                    <a:pt x="0" y="0"/>
                  </a:moveTo>
                  <a:lnTo>
                    <a:pt x="4453775" y="598271"/>
                  </a:lnTo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57021" y="3516591"/>
          <a:ext cx="6042660" cy="6146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966085">
                        <a:lnSpc>
                          <a:spcPts val="1100"/>
                        </a:lnSpc>
                      </a:pP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장애유형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  <a:p>
                      <a:pPr marL="170815">
                        <a:lnSpc>
                          <a:spcPts val="1100"/>
                        </a:lnSpc>
                      </a:pP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태스크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함초롬돋움"/>
                          <a:cs typeface="함초롬돋움"/>
                        </a:rPr>
                        <a:t>수행시간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ECE7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1460" marR="52069" indent="-184785">
                        <a:lnSpc>
                          <a:spcPts val="1150"/>
                        </a:lnSpc>
                      </a:pPr>
                      <a:r>
                        <a:rPr sz="1000" spc="-35" dirty="0">
                          <a:solidFill>
                            <a:srgbClr val="4B4B4B"/>
                          </a:solidFill>
                          <a:latin typeface="함초롬돋움"/>
                          <a:cs typeface="함초롬돋움"/>
                        </a:rPr>
                        <a:t>상지지체</a:t>
                      </a:r>
                      <a:r>
                        <a:rPr sz="1000" spc="110" dirty="0">
                          <a:solidFill>
                            <a:srgbClr val="4B4B4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spc="-20" dirty="0">
                          <a:solidFill>
                            <a:srgbClr val="4B4B4B"/>
                          </a:solidFill>
                          <a:latin typeface="함초롬돋움"/>
                          <a:cs typeface="함초롬돋움"/>
                        </a:rPr>
                        <a:t>or </a:t>
                      </a:r>
                      <a:r>
                        <a:rPr sz="1000" spc="-285" dirty="0">
                          <a:solidFill>
                            <a:srgbClr val="4B4B4B"/>
                          </a:solidFill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1000" spc="-35" dirty="0">
                          <a:solidFill>
                            <a:srgbClr val="4B4B4B"/>
                          </a:solidFill>
                          <a:latin typeface="함초롬돋움"/>
                          <a:cs typeface="함초롬돋움"/>
                        </a:rPr>
                        <a:t>뇌병변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317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BF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62">
                <a:tc>
                  <a:txBody>
                    <a:bodyPr/>
                    <a:lstStyle/>
                    <a:p>
                      <a:pPr marL="170815" marR="183515">
                        <a:lnSpc>
                          <a:spcPts val="1030"/>
                        </a:lnSpc>
                        <a:spcBef>
                          <a:spcPts val="68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1.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[메인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페이지]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공지사항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'범정부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지원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플랫폼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시험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운영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중입니다.'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8699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3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2.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회원가입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및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로그인하기.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4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65"/>
                        </a:lnSpc>
                        <a:spcBef>
                          <a:spcPts val="35"/>
                        </a:spcBef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2710">
                        <a:lnSpc>
                          <a:spcPts val="164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444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X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3.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마이페이지]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'제3자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제공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동의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이력'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철회하기.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508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4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7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2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4.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소개&gt;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이용절차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안내&gt;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참여기관(탭)]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'참여기관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등록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심사'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5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49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5.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마이데이터관리]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'이용하기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전에'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확인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후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전송이력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조회하기.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5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64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17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6.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서비스&gt;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통신(탭)]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'통신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정보를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통한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교통안전'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635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5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890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 marL="170815" marR="236854">
                        <a:lnSpc>
                          <a:spcPts val="1030"/>
                        </a:lnSpc>
                        <a:spcBef>
                          <a:spcPts val="71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7.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서비스&gt;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공공(탭)]</a:t>
                      </a:r>
                      <a:r>
                        <a:rPr sz="900" spc="1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15" dirty="0">
                          <a:latin typeface="함초롬돋움"/>
                          <a:cs typeface="함초롬돋움"/>
                        </a:rPr>
                        <a:t>'1인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자영업자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 고용·산재보험료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지원사업'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상세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901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60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2953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262">
                <a:tc>
                  <a:txBody>
                    <a:bodyPr/>
                    <a:lstStyle/>
                    <a:p>
                      <a:pPr marL="170815" marR="146685">
                        <a:lnSpc>
                          <a:spcPts val="1030"/>
                        </a:lnSpc>
                        <a:spcBef>
                          <a:spcPts val="710"/>
                        </a:spcBef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8.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알림&gt;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자주묻는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5" dirty="0">
                          <a:latin typeface="함초롬돋움"/>
                          <a:cs typeface="함초롬돋움"/>
                        </a:rPr>
                        <a:t>질문&gt;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dirty="0">
                          <a:latin typeface="함초롬돋움"/>
                          <a:cs typeface="함초롬돋움"/>
                        </a:rPr>
                        <a:t>서비스(탭)]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'마이데이터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서비스에 </a:t>
                      </a:r>
                      <a:r>
                        <a:rPr sz="900" spc="-254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새로운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서비스가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추가되면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어떻게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알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수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있나요?'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901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60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17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35" dirty="0">
                          <a:latin typeface="함초롬돋움"/>
                          <a:cs typeface="함초롬돋움"/>
                        </a:rPr>
                        <a:t>9.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5" dirty="0">
                          <a:latin typeface="함초롬돋움"/>
                          <a:cs typeface="함초롬돋움"/>
                        </a:rPr>
                        <a:t>소통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알림&gt;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1:1문의]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게시물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작성하기.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63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64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17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40" dirty="0">
                          <a:latin typeface="함초롬돋움"/>
                          <a:cs typeface="함초롬돋움"/>
                        </a:rPr>
                        <a:t>10.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내정보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관리(탭)]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내정보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수정하기.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2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7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49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7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40" dirty="0">
                          <a:latin typeface="함초롬돋움"/>
                          <a:cs typeface="함초롬돋움"/>
                        </a:rPr>
                        <a:t>11.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[홈&gt;</a:t>
                      </a:r>
                      <a:r>
                        <a:rPr sz="900" spc="16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마이페이지&gt;</a:t>
                      </a:r>
                      <a:r>
                        <a:rPr sz="900" spc="16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인증서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5" dirty="0">
                          <a:latin typeface="함초롬돋움"/>
                          <a:cs typeface="함초롬돋움"/>
                        </a:rPr>
                        <a:t>관리(탭)]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공동인증서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등록하기.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27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60"/>
                        </a:lnSpc>
                        <a:spcBef>
                          <a:spcPts val="80"/>
                        </a:spcBef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2710">
                        <a:lnSpc>
                          <a:spcPts val="1639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√□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016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X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271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62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sz="900" spc="40" dirty="0">
                          <a:latin typeface="함초롬돋움"/>
                          <a:cs typeface="함초롬돋움"/>
                        </a:rPr>
                        <a:t>12.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5" dirty="0">
                          <a:latin typeface="함초롬돋움"/>
                          <a:cs typeface="함초롬돋움"/>
                        </a:rPr>
                        <a:t>[전체메뉴(사이트맵)&gt;</a:t>
                      </a:r>
                      <a:r>
                        <a:rPr sz="900" spc="18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40" dirty="0">
                          <a:latin typeface="함초롬돋움"/>
                          <a:cs typeface="함초롬돋움"/>
                        </a:rPr>
                        <a:t>소개&gt;</a:t>
                      </a:r>
                      <a:r>
                        <a:rPr sz="900" spc="17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30" dirty="0">
                          <a:latin typeface="함초롬돋움"/>
                          <a:cs typeface="함초롬돋움"/>
                        </a:rPr>
                        <a:t>마이데이터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10" dirty="0">
                          <a:latin typeface="함초롬돋움"/>
                          <a:cs typeface="함초롬돋움"/>
                        </a:rPr>
                        <a:t>안내]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'마이데이터</a:t>
                      </a:r>
                      <a:r>
                        <a:rPr sz="900" spc="180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5" dirty="0">
                          <a:latin typeface="함초롬돋움"/>
                          <a:cs typeface="함초롬돋움"/>
                        </a:rPr>
                        <a:t>체계'</a:t>
                      </a:r>
                      <a:r>
                        <a:rPr sz="900" spc="175" dirty="0">
                          <a:latin typeface="함초롬돋움"/>
                          <a:cs typeface="함초롬돋움"/>
                        </a:rPr>
                        <a:t> </a:t>
                      </a:r>
                      <a:r>
                        <a:rPr sz="900" spc="-20" dirty="0">
                          <a:latin typeface="함초롬돋움"/>
                          <a:cs typeface="함초롬돋움"/>
                        </a:rPr>
                        <a:t>확인하기.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75"/>
                        </a:lnSpc>
                      </a:pPr>
                      <a:r>
                        <a:rPr sz="1450" spc="-105" dirty="0">
                          <a:latin typeface="Tahoma"/>
                          <a:cs typeface="Tahoma"/>
                        </a:rPr>
                        <a:t>□√</a:t>
                      </a:r>
                      <a:r>
                        <a:rPr sz="900" spc="-105" dirty="0">
                          <a:latin typeface="함초롬돋움"/>
                          <a:cs typeface="함초롬돋움"/>
                        </a:rPr>
                        <a:t>15분이내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  <a:p>
                      <a:pPr marL="98425">
                        <a:lnSpc>
                          <a:spcPts val="1505"/>
                        </a:lnSpc>
                      </a:pPr>
                      <a:r>
                        <a:rPr sz="1300" spc="50" dirty="0">
                          <a:latin typeface="Tahoma"/>
                          <a:cs typeface="Tahoma"/>
                        </a:rPr>
                        <a:t>□</a:t>
                      </a:r>
                      <a:r>
                        <a:rPr sz="900" spc="50" dirty="0">
                          <a:latin typeface="함초롬돋움"/>
                          <a:cs typeface="함초롬돋움"/>
                        </a:rPr>
                        <a:t>15분초과</a:t>
                      </a:r>
                      <a:endParaRPr sz="900">
                        <a:latin typeface="함초롬돋움"/>
                        <a:cs typeface="함초롬돋움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100" dirty="0">
                          <a:latin typeface="함초롬돋움"/>
                          <a:cs typeface="함초롬돋움"/>
                        </a:rPr>
                        <a:t>O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208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6250"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1030"/>
                        </a:spcBef>
                        <a:tabLst>
                          <a:tab pos="337185" algn="l"/>
                          <a:tab pos="607060" algn="l"/>
                        </a:tabLst>
                      </a:pPr>
                      <a:r>
                        <a:rPr sz="1100" spc="-30" dirty="0">
                          <a:solidFill>
                            <a:srgbClr val="FFFFFF"/>
                          </a:solidFill>
                          <a:latin typeface="함초롬돋움"/>
                          <a:cs typeface="함초롬돋움"/>
                        </a:rPr>
                        <a:t>준	수	율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0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00" spc="-40" dirty="0">
                          <a:solidFill>
                            <a:srgbClr val="FF0000"/>
                          </a:solidFill>
                          <a:latin typeface="함초롬돋움"/>
                          <a:cs typeface="함초롬돋움"/>
                        </a:rPr>
                        <a:t>부적합</a:t>
                      </a:r>
                      <a:endParaRPr sz="1000">
                        <a:latin typeface="함초롬돋움"/>
                        <a:cs typeface="함초롬돋움"/>
                      </a:endParaRPr>
                    </a:p>
                  </a:txBody>
                  <a:tcPr marL="0" marR="0" marT="190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100" spc="90" dirty="0">
                          <a:latin typeface="함초롬돋움"/>
                          <a:cs typeface="함초롬돋움"/>
                        </a:rPr>
                        <a:t>83.3%</a:t>
                      </a:r>
                      <a:endParaRPr sz="1100">
                        <a:latin typeface="함초롬돋움"/>
                        <a:cs typeface="함초롬돋움"/>
                      </a:endParaRPr>
                    </a:p>
                  </a:txBody>
                  <a:tcPr marL="0" marR="0" marT="13208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BF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745625" y="9983934"/>
            <a:ext cx="102235" cy="1708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돋움"/>
                <a:cs typeface="함초롬돋움"/>
              </a:rPr>
              <a:t>1</a:t>
            </a:r>
            <a:endParaRPr sz="1000">
              <a:latin typeface="함초롬돋움"/>
              <a:cs typeface="함초롬돋움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55497" y="1115872"/>
            <a:ext cx="6044565" cy="1773555"/>
            <a:chOff x="755497" y="1115872"/>
            <a:chExt cx="6044565" cy="1773555"/>
          </a:xfrm>
        </p:grpSpPr>
        <p:sp>
          <p:nvSpPr>
            <p:cNvPr id="5" name="object 5"/>
            <p:cNvSpPr/>
            <p:nvPr/>
          </p:nvSpPr>
          <p:spPr>
            <a:xfrm>
              <a:off x="755497" y="1115872"/>
              <a:ext cx="3910329" cy="1773555"/>
            </a:xfrm>
            <a:custGeom>
              <a:avLst/>
              <a:gdLst/>
              <a:ahLst/>
              <a:cxnLst/>
              <a:rect l="l" t="t" r="r" b="b"/>
              <a:pathLst>
                <a:path w="3910329" h="1773555">
                  <a:moveTo>
                    <a:pt x="3909999" y="0"/>
                  </a:moveTo>
                  <a:lnTo>
                    <a:pt x="3909999" y="0"/>
                  </a:lnTo>
                  <a:lnTo>
                    <a:pt x="0" y="0"/>
                  </a:lnTo>
                  <a:lnTo>
                    <a:pt x="0" y="1773516"/>
                  </a:lnTo>
                  <a:lnTo>
                    <a:pt x="3909999" y="1773516"/>
                  </a:lnTo>
                  <a:lnTo>
                    <a:pt x="39099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5497" y="1115872"/>
              <a:ext cx="1465580" cy="1773555"/>
            </a:xfrm>
            <a:custGeom>
              <a:avLst/>
              <a:gdLst/>
              <a:ahLst/>
              <a:cxnLst/>
              <a:rect l="l" t="t" r="r" b="b"/>
              <a:pathLst>
                <a:path w="1465579" h="1773555">
                  <a:moveTo>
                    <a:pt x="1465300" y="0"/>
                  </a:moveTo>
                  <a:lnTo>
                    <a:pt x="976363" y="0"/>
                  </a:lnTo>
                  <a:lnTo>
                    <a:pt x="487426" y="0"/>
                  </a:lnTo>
                  <a:lnTo>
                    <a:pt x="0" y="0"/>
                  </a:lnTo>
                  <a:lnTo>
                    <a:pt x="0" y="1773516"/>
                  </a:lnTo>
                  <a:lnTo>
                    <a:pt x="487426" y="1773516"/>
                  </a:lnTo>
                  <a:lnTo>
                    <a:pt x="976363" y="1773516"/>
                  </a:lnTo>
                  <a:lnTo>
                    <a:pt x="1465300" y="1773516"/>
                  </a:lnTo>
                  <a:lnTo>
                    <a:pt x="146530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30798" y="1115872"/>
              <a:ext cx="669290" cy="1773555"/>
            </a:xfrm>
            <a:custGeom>
              <a:avLst/>
              <a:gdLst/>
              <a:ahLst/>
              <a:cxnLst/>
              <a:rect l="l" t="t" r="r" b="b"/>
              <a:pathLst>
                <a:path w="669290" h="1773555">
                  <a:moveTo>
                    <a:pt x="668680" y="0"/>
                  </a:moveTo>
                  <a:lnTo>
                    <a:pt x="0" y="0"/>
                  </a:lnTo>
                  <a:lnTo>
                    <a:pt x="0" y="1773516"/>
                  </a:lnTo>
                  <a:lnTo>
                    <a:pt x="668680" y="1773516"/>
                  </a:lnTo>
                  <a:lnTo>
                    <a:pt x="668680" y="0"/>
                  </a:lnTo>
                  <a:close/>
                </a:path>
              </a:pathLst>
            </a:custGeom>
            <a:solidFill>
              <a:srgbClr val="A0D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02739" y="3064256"/>
            <a:ext cx="4353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함초롬바탕"/>
                <a:cs typeface="함초롬바탕"/>
              </a:rPr>
              <a:t>웹</a:t>
            </a:r>
            <a:r>
              <a:rPr sz="2000" spc="375" dirty="0">
                <a:latin typeface="함초롬바탕"/>
                <a:cs typeface="함초롬바탕"/>
              </a:rPr>
              <a:t> </a:t>
            </a:r>
            <a:r>
              <a:rPr sz="2000" spc="-65" dirty="0">
                <a:latin typeface="함초롬바탕"/>
                <a:cs typeface="함초롬바탕"/>
              </a:rPr>
              <a:t>접근성</a:t>
            </a:r>
            <a:r>
              <a:rPr sz="2000" spc="380" dirty="0">
                <a:latin typeface="함초롬바탕"/>
                <a:cs typeface="함초롬바탕"/>
              </a:rPr>
              <a:t> </a:t>
            </a:r>
            <a:r>
              <a:rPr sz="2000" spc="-60" dirty="0">
                <a:latin typeface="함초롬바탕"/>
                <a:cs typeface="함초롬바탕"/>
              </a:rPr>
              <a:t>품질인증</a:t>
            </a:r>
            <a:r>
              <a:rPr sz="2000" spc="375" dirty="0">
                <a:latin typeface="함초롬바탕"/>
                <a:cs typeface="함초롬바탕"/>
              </a:rPr>
              <a:t> </a:t>
            </a:r>
            <a:r>
              <a:rPr sz="2000" b="1" spc="35" dirty="0">
                <a:solidFill>
                  <a:srgbClr val="008F00"/>
                </a:solidFill>
                <a:latin typeface="Noto Sans KR Bold"/>
                <a:cs typeface="Noto Sans KR Bold"/>
              </a:rPr>
              <a:t>사용자  </a:t>
            </a:r>
            <a:r>
              <a:rPr sz="2000" b="1" spc="-20" dirty="0">
                <a:latin typeface="Noto Sans KR Bold"/>
                <a:cs typeface="Noto Sans KR Bold"/>
              </a:rPr>
              <a:t>상세</a:t>
            </a:r>
            <a:r>
              <a:rPr sz="2000" spc="-20" dirty="0">
                <a:latin typeface="함초롬바탕"/>
                <a:cs typeface="함초롬바탕"/>
              </a:rPr>
              <a:t>보고서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3772" y="3589667"/>
            <a:ext cx="6007735" cy="5975350"/>
            <a:chOff x="773772" y="3589667"/>
            <a:chExt cx="6007735" cy="5975350"/>
          </a:xfrm>
        </p:grpSpPr>
        <p:sp>
          <p:nvSpPr>
            <p:cNvPr id="10" name="object 10"/>
            <p:cNvSpPr/>
            <p:nvPr/>
          </p:nvSpPr>
          <p:spPr>
            <a:xfrm>
              <a:off x="773772" y="3589667"/>
              <a:ext cx="165100" cy="5975350"/>
            </a:xfrm>
            <a:custGeom>
              <a:avLst/>
              <a:gdLst/>
              <a:ahLst/>
              <a:cxnLst/>
              <a:rect l="l" t="t" r="r" b="b"/>
              <a:pathLst>
                <a:path w="165100" h="5975350">
                  <a:moveTo>
                    <a:pt x="164503" y="0"/>
                  </a:moveTo>
                  <a:lnTo>
                    <a:pt x="0" y="0"/>
                  </a:lnTo>
                  <a:lnTo>
                    <a:pt x="0" y="5975159"/>
                  </a:lnTo>
                  <a:lnTo>
                    <a:pt x="164503" y="5975159"/>
                  </a:lnTo>
                  <a:lnTo>
                    <a:pt x="164503" y="0"/>
                  </a:lnTo>
                  <a:close/>
                </a:path>
              </a:pathLst>
            </a:custGeom>
            <a:solidFill>
              <a:srgbClr val="3DA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8276" y="3589667"/>
              <a:ext cx="5843270" cy="5975350"/>
            </a:xfrm>
            <a:custGeom>
              <a:avLst/>
              <a:gdLst/>
              <a:ahLst/>
              <a:cxnLst/>
              <a:rect l="l" t="t" r="r" b="b"/>
              <a:pathLst>
                <a:path w="5843270" h="5975350">
                  <a:moveTo>
                    <a:pt x="5842927" y="0"/>
                  </a:moveTo>
                  <a:lnTo>
                    <a:pt x="5210810" y="0"/>
                  </a:lnTo>
                  <a:lnTo>
                    <a:pt x="5210810" y="2951810"/>
                  </a:lnTo>
                  <a:lnTo>
                    <a:pt x="5210810" y="5366232"/>
                  </a:lnTo>
                  <a:lnTo>
                    <a:pt x="811860" y="5366232"/>
                  </a:lnTo>
                  <a:lnTo>
                    <a:pt x="811860" y="2951810"/>
                  </a:lnTo>
                  <a:lnTo>
                    <a:pt x="5210810" y="2951810"/>
                  </a:lnTo>
                  <a:lnTo>
                    <a:pt x="5210810" y="0"/>
                  </a:lnTo>
                  <a:lnTo>
                    <a:pt x="0" y="0"/>
                  </a:lnTo>
                  <a:lnTo>
                    <a:pt x="0" y="5975159"/>
                  </a:lnTo>
                  <a:lnTo>
                    <a:pt x="5842927" y="5975159"/>
                  </a:lnTo>
                  <a:lnTo>
                    <a:pt x="584292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7551" y="6541477"/>
              <a:ext cx="5506720" cy="2414905"/>
            </a:xfrm>
            <a:custGeom>
              <a:avLst/>
              <a:gdLst/>
              <a:ahLst/>
              <a:cxnLst/>
              <a:rect l="l" t="t" r="r" b="b"/>
              <a:pathLst>
                <a:path w="5506720" h="2414904">
                  <a:moveTo>
                    <a:pt x="5506300" y="0"/>
                  </a:moveTo>
                  <a:lnTo>
                    <a:pt x="0" y="0"/>
                  </a:lnTo>
                  <a:lnTo>
                    <a:pt x="0" y="2414422"/>
                  </a:lnTo>
                  <a:lnTo>
                    <a:pt x="5506300" y="2414422"/>
                  </a:lnTo>
                  <a:lnTo>
                    <a:pt x="550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8275" y="3589667"/>
            <a:ext cx="5843270" cy="597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329565" marR="356235">
              <a:lnSpc>
                <a:spcPct val="133600"/>
              </a:lnSpc>
              <a:buFont typeface=""/>
              <a:buChar char="∙"/>
              <a:tabLst>
                <a:tab pos="488315" algn="l"/>
              </a:tabLst>
            </a:pPr>
            <a:r>
              <a:rPr sz="1100" spc="-30" dirty="0">
                <a:latin typeface="함초롬바탕"/>
                <a:cs typeface="함초롬바탕"/>
              </a:rPr>
              <a:t>본</a:t>
            </a:r>
            <a:r>
              <a:rPr sz="1100" spc="50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상세보고서는</a:t>
            </a:r>
            <a:r>
              <a:rPr sz="1100" spc="70" dirty="0">
                <a:latin typeface="함초롬바탕"/>
                <a:cs typeface="함초롬바탕"/>
              </a:rPr>
              <a:t> </a:t>
            </a:r>
            <a:r>
              <a:rPr sz="1100" spc="-30" dirty="0">
                <a:latin typeface="함초롬바탕"/>
                <a:cs typeface="함초롬바탕"/>
              </a:rPr>
              <a:t>각</a:t>
            </a:r>
            <a:r>
              <a:rPr sz="1100" spc="65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사이트의</a:t>
            </a:r>
            <a:r>
              <a:rPr sz="1100" spc="70" dirty="0">
                <a:latin typeface="함초롬바탕"/>
                <a:cs typeface="함초롬바탕"/>
              </a:rPr>
              <a:t> </a:t>
            </a:r>
            <a:r>
              <a:rPr sz="1100" spc="-40" dirty="0">
                <a:latin typeface="함초롬바탕"/>
                <a:cs typeface="함초롬바탕"/>
              </a:rPr>
              <a:t>특성에</a:t>
            </a:r>
            <a:r>
              <a:rPr sz="1100" spc="75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맞는</a:t>
            </a:r>
            <a:r>
              <a:rPr sz="1100" spc="70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사이트별</a:t>
            </a:r>
            <a:r>
              <a:rPr sz="1100" spc="70" dirty="0">
                <a:latin typeface="함초롬바탕"/>
                <a:cs typeface="함초롬바탕"/>
              </a:rPr>
              <a:t> </a:t>
            </a:r>
            <a:r>
              <a:rPr sz="1100" spc="-40" dirty="0">
                <a:latin typeface="함초롬바탕"/>
                <a:cs typeface="함초롬바탕"/>
              </a:rPr>
              <a:t>과업(Task)실행</a:t>
            </a:r>
            <a:r>
              <a:rPr sz="1100" spc="75" dirty="0">
                <a:latin typeface="함초롬바탕"/>
                <a:cs typeface="함초롬바탕"/>
              </a:rPr>
              <a:t> </a:t>
            </a:r>
            <a:r>
              <a:rPr sz="1100" spc="-30" dirty="0">
                <a:latin typeface="함초롬바탕"/>
                <a:cs typeface="함초롬바탕"/>
              </a:rPr>
              <a:t>중의</a:t>
            </a:r>
            <a:r>
              <a:rPr sz="1100" spc="50" dirty="0">
                <a:latin typeface="함초롬바탕"/>
                <a:cs typeface="함초롬바탕"/>
              </a:rPr>
              <a:t> </a:t>
            </a:r>
            <a:r>
              <a:rPr sz="1100" spc="-30" dirty="0">
                <a:latin typeface="함초롬바탕"/>
                <a:cs typeface="함초롬바탕"/>
              </a:rPr>
              <a:t>오류 </a:t>
            </a:r>
            <a:r>
              <a:rPr sz="1100" spc="-315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내용만을</a:t>
            </a:r>
            <a:r>
              <a:rPr sz="1100" spc="210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담고</a:t>
            </a:r>
            <a:r>
              <a:rPr sz="1100" spc="215" dirty="0">
                <a:latin typeface="함초롬바탕"/>
                <a:cs typeface="함초롬바탕"/>
              </a:rPr>
              <a:t> </a:t>
            </a:r>
            <a:r>
              <a:rPr sz="1100" spc="-30" dirty="0">
                <a:latin typeface="함초롬바탕"/>
                <a:cs typeface="함초롬바탕"/>
              </a:rPr>
              <a:t>있습니다.</a:t>
            </a:r>
            <a:endParaRPr sz="11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"/>
              <a:buChar char="∙"/>
            </a:pPr>
            <a:endParaRPr sz="950">
              <a:latin typeface="함초롬바탕"/>
              <a:cs typeface="함초롬바탕"/>
            </a:endParaRPr>
          </a:p>
          <a:p>
            <a:pPr marL="329565" marR="356235">
              <a:lnSpc>
                <a:spcPct val="133600"/>
              </a:lnSpc>
              <a:buFont typeface=""/>
              <a:buChar char="∙"/>
              <a:tabLst>
                <a:tab pos="473075" algn="l"/>
              </a:tabLst>
            </a:pP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이번</a:t>
            </a:r>
            <a:r>
              <a:rPr sz="1100" u="sng" spc="2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40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평가에</a:t>
            </a:r>
            <a:r>
              <a:rPr sz="1100" u="sng" spc="2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포함되지</a:t>
            </a:r>
            <a:r>
              <a:rPr sz="1100" u="sng" spc="240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않은</a:t>
            </a:r>
            <a:r>
              <a:rPr sz="1100" u="sng" spc="2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30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그</a:t>
            </a:r>
            <a:r>
              <a:rPr sz="1100" u="sng" spc="2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이외의</a:t>
            </a:r>
            <a:r>
              <a:rPr sz="1100" u="sng" spc="240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페이지에도</a:t>
            </a:r>
            <a:r>
              <a:rPr sz="1100" u="sng" spc="2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동일하게</a:t>
            </a:r>
            <a:r>
              <a:rPr sz="1100" u="sng" spc="2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수정</a:t>
            </a:r>
            <a:r>
              <a:rPr sz="1100" u="sng" spc="240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30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및</a:t>
            </a:r>
            <a:r>
              <a:rPr sz="1100" u="sng" spc="235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 </a:t>
            </a:r>
            <a:r>
              <a:rPr sz="1100" u="sng" spc="-40" dirty="0">
                <a:uFill>
                  <a:solidFill>
                    <a:srgbClr val="FF0000"/>
                  </a:solidFill>
                </a:uFill>
                <a:latin typeface="함초롬바탕"/>
                <a:cs typeface="함초롬바탕"/>
              </a:rPr>
              <a:t>적용</a:t>
            </a:r>
            <a:r>
              <a:rPr sz="1100" spc="-40" dirty="0">
                <a:latin typeface="함초롬바탕"/>
                <a:cs typeface="함초롬바탕"/>
              </a:rPr>
              <a:t>을</a:t>
            </a:r>
            <a:r>
              <a:rPr sz="1100" spc="240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시켜 </a:t>
            </a:r>
            <a:r>
              <a:rPr sz="1100" spc="-315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주셔야</a:t>
            </a:r>
            <a:r>
              <a:rPr sz="1100" spc="210" dirty="0">
                <a:latin typeface="함초롬바탕"/>
                <a:cs typeface="함초롬바탕"/>
              </a:rPr>
              <a:t> </a:t>
            </a:r>
            <a:r>
              <a:rPr sz="1100" spc="-30" dirty="0">
                <a:latin typeface="함초롬바탕"/>
                <a:cs typeface="함초롬바탕"/>
              </a:rPr>
              <a:t>합니다.</a:t>
            </a:r>
            <a:endParaRPr sz="11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"/>
              <a:buChar char="∙"/>
            </a:pPr>
            <a:endParaRPr sz="1200">
              <a:latin typeface="함초롬바탕"/>
              <a:cs typeface="함초롬바탕"/>
            </a:endParaRPr>
          </a:p>
          <a:p>
            <a:pPr marL="469900" indent="-140335">
              <a:lnSpc>
                <a:spcPct val="100000"/>
              </a:lnSpc>
              <a:buFont typeface=""/>
              <a:buChar char="∙"/>
              <a:tabLst>
                <a:tab pos="469900" algn="l"/>
              </a:tabLst>
            </a:pPr>
            <a:r>
              <a:rPr sz="1100" spc="-15" dirty="0">
                <a:latin typeface="함초롬바탕"/>
                <a:cs typeface="함초롬바탕"/>
              </a:rPr>
              <a:t>크롬(</a:t>
            </a:r>
            <a:r>
              <a:rPr sz="1000" spc="-15" dirty="0">
                <a:latin typeface="함초롬바탕"/>
                <a:cs typeface="함초롬바탕"/>
              </a:rPr>
              <a:t>Chrome</a:t>
            </a:r>
            <a:r>
              <a:rPr sz="1100" spc="-15" dirty="0">
                <a:latin typeface="함초롬바탕"/>
                <a:cs typeface="함초롬바탕"/>
              </a:rPr>
              <a:t>)</a:t>
            </a:r>
            <a:r>
              <a:rPr sz="1100" spc="204" dirty="0">
                <a:latin typeface="함초롬바탕"/>
                <a:cs typeface="함초롬바탕"/>
              </a:rPr>
              <a:t> </a:t>
            </a:r>
            <a:r>
              <a:rPr sz="1100" spc="-30" dirty="0">
                <a:latin typeface="함초롬바탕"/>
                <a:cs typeface="함초롬바탕"/>
              </a:rPr>
              <a:t>최신</a:t>
            </a:r>
            <a:r>
              <a:rPr sz="1100" spc="210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버전에서</a:t>
            </a:r>
            <a:r>
              <a:rPr sz="1100" spc="204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확인</a:t>
            </a:r>
            <a:r>
              <a:rPr sz="1100" spc="210" dirty="0">
                <a:latin typeface="함초롬바탕"/>
                <a:cs typeface="함초롬바탕"/>
              </a:rPr>
              <a:t> </a:t>
            </a:r>
            <a:r>
              <a:rPr sz="1100" spc="-35" dirty="0">
                <a:latin typeface="함초롬바탕"/>
                <a:cs typeface="함초롬바탕"/>
              </a:rPr>
              <a:t>필수입니다.</a:t>
            </a:r>
            <a:endParaRPr sz="1100">
              <a:latin typeface="함초롬바탕"/>
              <a:cs typeface="함초롬바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86027" y="6541478"/>
            <a:ext cx="5509895" cy="2414905"/>
          </a:xfrm>
          <a:custGeom>
            <a:avLst/>
            <a:gdLst/>
            <a:ahLst/>
            <a:cxnLst/>
            <a:rect l="l" t="t" r="r" b="b"/>
            <a:pathLst>
              <a:path w="5509895" h="2414904">
                <a:moveTo>
                  <a:pt x="1524" y="0"/>
                </a:moveTo>
                <a:lnTo>
                  <a:pt x="1524" y="2414422"/>
                </a:lnTo>
              </a:path>
              <a:path w="5509895" h="2414904">
                <a:moveTo>
                  <a:pt x="5507824" y="0"/>
                </a:moveTo>
                <a:lnTo>
                  <a:pt x="5507824" y="2414422"/>
                </a:lnTo>
              </a:path>
              <a:path w="5509895" h="2414904">
                <a:moveTo>
                  <a:pt x="0" y="0"/>
                </a:moveTo>
                <a:lnTo>
                  <a:pt x="5509348" y="0"/>
                </a:lnTo>
              </a:path>
              <a:path w="5509895" h="2414904">
                <a:moveTo>
                  <a:pt x="0" y="2414422"/>
                </a:moveTo>
                <a:lnTo>
                  <a:pt x="5509348" y="2414422"/>
                </a:lnTo>
              </a:path>
              <a:path w="5509895" h="2414904">
                <a:moveTo>
                  <a:pt x="5507824" y="0"/>
                </a:moveTo>
                <a:lnTo>
                  <a:pt x="5507824" y="2414422"/>
                </a:lnTo>
              </a:path>
              <a:path w="5509895" h="2414904">
                <a:moveTo>
                  <a:pt x="1524" y="0"/>
                </a:moveTo>
                <a:lnTo>
                  <a:pt x="1524" y="2414422"/>
                </a:lnTo>
              </a:path>
              <a:path w="5509895" h="2414904">
                <a:moveTo>
                  <a:pt x="0" y="2414422"/>
                </a:moveTo>
                <a:lnTo>
                  <a:pt x="5509348" y="2414422"/>
                </a:lnTo>
              </a:path>
              <a:path w="5509895" h="2414904">
                <a:moveTo>
                  <a:pt x="0" y="0"/>
                </a:moveTo>
                <a:lnTo>
                  <a:pt x="5509348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45625" y="9983934"/>
            <a:ext cx="102235" cy="1708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돋움"/>
                <a:cs typeface="함초롬돋움"/>
              </a:rPr>
              <a:t>1</a:t>
            </a:r>
            <a:endParaRPr sz="1000">
              <a:latin typeface="함초롬돋움"/>
              <a:cs typeface="함초롬돋움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1456055" algn="l"/>
                        </a:tabLst>
                      </a:pP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공통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오류사항	</a:t>
                      </a:r>
                      <a:r>
                        <a:rPr sz="1100" spc="35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5" dirty="0">
                          <a:latin typeface="Noto Sans KR Bold"/>
                          <a:cs typeface="Noto Sans KR Bold"/>
                        </a:rPr>
                        <a:t>1</a:t>
                      </a:r>
                      <a:r>
                        <a:rPr sz="1100" b="1" spc="260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2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5" dirty="0">
                          <a:latin typeface="함초롬바탕"/>
                          <a:cs typeface="함초롬바탕"/>
                        </a:rPr>
                        <a:t>전맹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6705">
                        <a:lnSpc>
                          <a:spcPct val="100000"/>
                        </a:lnSpc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1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공지사항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등의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게시판의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상세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내용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페이지에서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페이지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타이틀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미구분.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5353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'</a:t>
                      </a:r>
                      <a:r>
                        <a:rPr sz="1200" spc="-3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공지사항</a:t>
                      </a:r>
                      <a:r>
                        <a:rPr sz="1200" spc="23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상세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',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'</a:t>
                      </a:r>
                      <a:r>
                        <a:rPr sz="1200" spc="-3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자료공유</a:t>
                      </a:r>
                      <a:r>
                        <a:rPr sz="1200" spc="2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상세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'와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같이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페이지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타이틀을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분류해야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513380"/>
            <a:ext cx="5792660" cy="38849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2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1456055" algn="l"/>
                        </a:tabLst>
                      </a:pP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공통</a:t>
                      </a:r>
                      <a:r>
                        <a:rPr sz="1100" spc="21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오류사항	</a:t>
                      </a:r>
                      <a:r>
                        <a:rPr sz="1100" spc="35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5" dirty="0">
                          <a:latin typeface="Noto Sans KR Bold"/>
                          <a:cs typeface="Noto Sans KR Bold"/>
                        </a:rPr>
                        <a:t>2</a:t>
                      </a:r>
                      <a:r>
                        <a:rPr sz="1100" b="1" spc="260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2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5" dirty="0">
                          <a:latin typeface="함초롬바탕"/>
                          <a:cs typeface="함초롬바탕"/>
                        </a:rPr>
                        <a:t>전맹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6705">
                        <a:lnSpc>
                          <a:spcPct val="100000"/>
                        </a:lnSpc>
                        <a:tabLst>
                          <a:tab pos="2918460" algn="l"/>
                        </a:tabLst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25" dirty="0">
                          <a:latin typeface="함초롬바탕"/>
                          <a:cs typeface="함초롬바탕"/>
                        </a:rPr>
                        <a:t> 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Footer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영역에서의</a:t>
                      </a:r>
                      <a:r>
                        <a:rPr sz="1200" spc="25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레이블</a:t>
                      </a:r>
                      <a:r>
                        <a:rPr sz="1200" spc="254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미제공.	</a:t>
                      </a: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관련사이트</a:t>
                      </a:r>
                      <a:r>
                        <a:rPr sz="1200" spc="22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목록</a:t>
                      </a:r>
                      <a:r>
                        <a:rPr sz="1200" spc="229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&lt;select&gt;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3892036"/>
            <a:ext cx="5792660" cy="10778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3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2291080" algn="l"/>
                        </a:tabLst>
                      </a:pPr>
                      <a:r>
                        <a:rPr sz="1100" spc="15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11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로그인하기.	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1</a:t>
                      </a:r>
                      <a:r>
                        <a:rPr sz="1100" b="1" spc="275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25" dirty="0">
                          <a:latin typeface="Noto Sans KR Bold"/>
                          <a:cs typeface="Noto Sans KR Bold"/>
                        </a:rPr>
                        <a:t>5</a:t>
                      </a:r>
                      <a:r>
                        <a:rPr sz="1100" spc="25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5" dirty="0">
                          <a:latin typeface="함초롬바탕"/>
                          <a:cs typeface="함초롬바탕"/>
                        </a:rPr>
                        <a:t>전맹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 marL="459105" marR="870585" indent="-152400">
                        <a:lnSpc>
                          <a:spcPct val="133300"/>
                        </a:lnSpc>
                        <a:spcBef>
                          <a:spcPts val="820"/>
                        </a:spcBef>
                        <a:buChar char="-"/>
                        <a:tabLst>
                          <a:tab pos="459740" algn="l"/>
                        </a:tabLst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약관동의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페이지에서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약관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내용을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마우스로</a:t>
                      </a:r>
                      <a:r>
                        <a:rPr sz="1200" spc="24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스크롤해야만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동의</a:t>
                      </a:r>
                      <a:r>
                        <a:rPr sz="1200" spc="24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체크가 </a:t>
                      </a:r>
                      <a:r>
                        <a:rPr sz="1200" spc="-34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가능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문제.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459105" marR="683260" indent="76200">
                        <a:lnSpc>
                          <a:spcPct val="133300"/>
                        </a:lnSpc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스크린리더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사용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환경에서는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2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가상커서</a:t>
                      </a:r>
                      <a:r>
                        <a:rPr sz="1200" spc="-20" dirty="0">
                          <a:latin typeface="함초롬바탕"/>
                          <a:cs typeface="함초롬바탕"/>
                        </a:rPr>
                        <a:t>(마크업)로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내용을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읽기에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화면 </a:t>
                      </a:r>
                      <a:r>
                        <a:rPr sz="1200" spc="-3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스크롤에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영향을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미치지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않음에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따른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오류.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459105" marR="720090" indent="152400">
                        <a:lnSpc>
                          <a:spcPct val="133300"/>
                        </a:lnSpc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-15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화면</a:t>
                      </a:r>
                      <a:r>
                        <a:rPr sz="1200" spc="2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스크롤</a:t>
                      </a:r>
                      <a:r>
                        <a:rPr sz="1200" spc="2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없이</a:t>
                      </a:r>
                      <a:r>
                        <a:rPr sz="1200" spc="2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동의</a:t>
                      </a:r>
                      <a:r>
                        <a:rPr sz="1200" spc="2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체크가</a:t>
                      </a:r>
                      <a:r>
                        <a:rPr sz="1200" spc="2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가능한</a:t>
                      </a:r>
                      <a:r>
                        <a:rPr sz="1200" spc="24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방향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으로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수정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조치가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반드시 </a:t>
                      </a:r>
                      <a:r>
                        <a:rPr sz="1200" spc="-3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필요함.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459105" indent="-153035">
                        <a:lnSpc>
                          <a:spcPct val="100000"/>
                        </a:lnSpc>
                        <a:spcBef>
                          <a:spcPts val="480"/>
                        </a:spcBef>
                        <a:buChar char="-"/>
                        <a:tabLst>
                          <a:tab pos="459740" algn="l"/>
                        </a:tabLst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레이어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팝업을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닫은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후에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복귀하지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않는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오류.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1041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570042"/>
            <a:ext cx="5792660" cy="37841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4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2291080" algn="l"/>
                        </a:tabLst>
                      </a:pPr>
                      <a:r>
                        <a:rPr sz="1100" spc="15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11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로그인하기.	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2</a:t>
                      </a:r>
                      <a:r>
                        <a:rPr sz="1100" b="1" spc="275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25" dirty="0">
                          <a:latin typeface="Noto Sans KR Bold"/>
                          <a:cs typeface="Noto Sans KR Bold"/>
                        </a:rPr>
                        <a:t>5</a:t>
                      </a:r>
                      <a:r>
                        <a:rPr sz="1100" spc="25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5" dirty="0">
                          <a:latin typeface="함초롬바탕"/>
                          <a:cs typeface="함초롬바탕"/>
                        </a:rPr>
                        <a:t>전맹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 marL="459105" marR="575310" indent="-152400">
                        <a:lnSpc>
                          <a:spcPct val="133300"/>
                        </a:lnSpc>
                        <a:spcBef>
                          <a:spcPts val="820"/>
                        </a:spcBef>
                        <a:buChar char="-"/>
                        <a:tabLst>
                          <a:tab pos="459740" algn="l"/>
                        </a:tabLst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정보입력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페이지에서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아이디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중복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체크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레이어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팝업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내에서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중복 </a:t>
                      </a:r>
                      <a:r>
                        <a:rPr sz="1200" spc="-3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체크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Alert</a:t>
                      </a:r>
                      <a:r>
                        <a:rPr sz="1200" spc="2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표시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이후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백그라운드로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벗어나는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오류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459105" marR="1445260" indent="76200">
                        <a:lnSpc>
                          <a:spcPct val="133300"/>
                        </a:lnSpc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Alert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등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메시지를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닫은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후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밖으로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나가지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않도록 </a:t>
                      </a:r>
                      <a:r>
                        <a:rPr sz="1200" spc="-3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5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aria-hidden</a:t>
                      </a:r>
                      <a:r>
                        <a:rPr sz="1200" spc="-55" dirty="0">
                          <a:latin typeface="함초롬바탕"/>
                          <a:cs typeface="함초롬바탕"/>
                        </a:rPr>
                        <a:t>으로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백그라운드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콘텐츠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차단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요망.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459105" indent="-153035">
                        <a:lnSpc>
                          <a:spcPct val="100000"/>
                        </a:lnSpc>
                        <a:spcBef>
                          <a:spcPts val="480"/>
                        </a:spcBef>
                        <a:buChar char="-"/>
                        <a:tabLst>
                          <a:tab pos="459740" algn="l"/>
                        </a:tabLst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이메일</a:t>
                      </a:r>
                      <a:r>
                        <a:rPr sz="1200" spc="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인증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29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초기화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되는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현상.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5353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29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반드시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제자리로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복귀하여야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1041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402243"/>
            <a:ext cx="5792660" cy="41072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5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2291080" algn="l"/>
                        </a:tabLst>
                      </a:pPr>
                      <a:r>
                        <a:rPr sz="1100" spc="15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11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로그인하기.	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3</a:t>
                      </a:r>
                      <a:r>
                        <a:rPr sz="1100" b="1" spc="275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25" dirty="0">
                          <a:latin typeface="Noto Sans KR Bold"/>
                          <a:cs typeface="Noto Sans KR Bold"/>
                        </a:rPr>
                        <a:t>5</a:t>
                      </a:r>
                      <a:r>
                        <a:rPr sz="1100" spc="25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5" dirty="0">
                          <a:latin typeface="함초롬바탕"/>
                          <a:cs typeface="함초롬바탕"/>
                        </a:rPr>
                        <a:t>전맹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6705">
                        <a:lnSpc>
                          <a:spcPct val="100000"/>
                        </a:lnSpc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1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ID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로그인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페이지에서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본인인증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초기화되는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현상.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5353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인증번호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전송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후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복귀하여야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381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560561"/>
            <a:ext cx="5792660" cy="37890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6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2291080" algn="l"/>
                        </a:tabLst>
                      </a:pPr>
                      <a:r>
                        <a:rPr sz="1100" spc="15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11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로그인하기.	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4</a:t>
                      </a:r>
                      <a:r>
                        <a:rPr sz="1100" b="1" spc="275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25" dirty="0">
                          <a:latin typeface="Noto Sans KR Bold"/>
                          <a:cs typeface="Noto Sans KR Bold"/>
                        </a:rPr>
                        <a:t>5</a:t>
                      </a:r>
                      <a:r>
                        <a:rPr sz="1100" spc="25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5" dirty="0">
                          <a:latin typeface="함초롬바탕"/>
                          <a:cs typeface="함초롬바탕"/>
                        </a:rPr>
                        <a:t>전맹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 marL="459105" marR="861694" indent="-152400">
                        <a:lnSpc>
                          <a:spcPct val="133300"/>
                        </a:lnSpc>
                        <a:spcBef>
                          <a:spcPts val="820"/>
                        </a:spcBef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-1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공동인증서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로그인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저장매체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선택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상태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정보가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선택되지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않은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다른 </a:t>
                      </a:r>
                      <a:r>
                        <a:rPr sz="1200" spc="-3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항목들과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함께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모두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10" dirty="0">
                          <a:latin typeface="함초롬바탕"/>
                          <a:cs typeface="함초롬바탕"/>
                        </a:rPr>
                        <a:t>"</a:t>
                      </a:r>
                      <a:r>
                        <a:rPr sz="1200" spc="1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선택됨</a:t>
                      </a:r>
                      <a:r>
                        <a:rPr sz="1200" spc="10" dirty="0">
                          <a:latin typeface="함초롬바탕"/>
                          <a:cs typeface="함초롬바탕"/>
                        </a:rPr>
                        <a:t>"으로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잘못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제공됨.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5353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모두</a:t>
                      </a:r>
                      <a:r>
                        <a:rPr sz="12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'</a:t>
                      </a:r>
                      <a:r>
                        <a:rPr sz="1200" spc="-3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선택됨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'이</a:t>
                      </a:r>
                      <a:r>
                        <a:rPr sz="12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제공됨.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5353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선택한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저장매체에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대해서만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'</a:t>
                      </a:r>
                      <a:r>
                        <a:rPr sz="1200" spc="-3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선택됨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'이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표시되어야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0" dirty="0">
                          <a:latin typeface="함초롬바탕"/>
                          <a:cs typeface="함초롬바탕"/>
                        </a:rPr>
                        <a:t>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1041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9207" y="2642768"/>
            <a:ext cx="5116360" cy="362468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7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2291080" algn="l"/>
                        </a:tabLst>
                      </a:pPr>
                      <a:r>
                        <a:rPr sz="1100" spc="15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11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로그인하기.	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5</a:t>
                      </a:r>
                      <a:r>
                        <a:rPr sz="1100" b="1" spc="275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25" dirty="0">
                          <a:latin typeface="Noto Sans KR Bold"/>
                          <a:cs typeface="Noto Sans KR Bold"/>
                        </a:rPr>
                        <a:t>5</a:t>
                      </a:r>
                      <a:r>
                        <a:rPr sz="1100" spc="25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5" dirty="0">
                          <a:latin typeface="함초롬바탕"/>
                          <a:cs typeface="함초롬바탕"/>
                        </a:rPr>
                        <a:t>전맹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 marL="459105" marR="431800" indent="-152400">
                        <a:lnSpc>
                          <a:spcPct val="133300"/>
                        </a:lnSpc>
                        <a:spcBef>
                          <a:spcPts val="820"/>
                        </a:spcBef>
                        <a:buChar char="-"/>
                        <a:tabLst>
                          <a:tab pos="459740" algn="l"/>
                        </a:tabLst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간편인증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로그인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시의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팝업창에서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간편인증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수단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선택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항목을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키보드로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접근 </a:t>
                      </a:r>
                      <a:r>
                        <a:rPr sz="1200" spc="-3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가능하나,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스크린리더가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읽지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못함.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459105" indent="-153035">
                        <a:lnSpc>
                          <a:spcPct val="100000"/>
                        </a:lnSpc>
                        <a:spcBef>
                          <a:spcPts val="480"/>
                        </a:spcBef>
                        <a:buChar char="-"/>
                        <a:tabLst>
                          <a:tab pos="459740" algn="l"/>
                        </a:tabLst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가상커서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탐색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클릭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가능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항목과</a:t>
                      </a:r>
                      <a:r>
                        <a:rPr sz="1200" spc="245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일반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텍스트가</a:t>
                      </a:r>
                      <a:r>
                        <a:rPr sz="1200" spc="2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FF0000"/>
                          </a:solidFill>
                          <a:latin typeface="함초롬바탕"/>
                          <a:cs typeface="함초롬바탕"/>
                        </a:rPr>
                        <a:t>분리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되어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있음.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459105" indent="-153035">
                        <a:lnSpc>
                          <a:spcPct val="100000"/>
                        </a:lnSpc>
                        <a:spcBef>
                          <a:spcPts val="480"/>
                        </a:spcBef>
                        <a:buChar char="-"/>
                        <a:tabLst>
                          <a:tab pos="459740" algn="l"/>
                        </a:tabLst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선택된</a:t>
                      </a:r>
                      <a:r>
                        <a:rPr sz="12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상태</a:t>
                      </a:r>
                      <a:r>
                        <a:rPr sz="12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정보</a:t>
                      </a:r>
                      <a:r>
                        <a:rPr sz="12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미제공.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  <a:p>
                      <a:pPr marL="459105" marR="607060" indent="76200">
                        <a:lnSpc>
                          <a:spcPct val="133300"/>
                        </a:lnSpc>
                      </a:pP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링크</a:t>
                      </a:r>
                      <a:r>
                        <a:rPr sz="1200" spc="2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태그로</a:t>
                      </a:r>
                      <a:r>
                        <a:rPr sz="1200" spc="2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제공</a:t>
                      </a:r>
                      <a:r>
                        <a:rPr sz="1200" spc="24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링크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텍스트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제공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'</a:t>
                      </a:r>
                      <a:r>
                        <a:rPr sz="1200" spc="-35" dirty="0">
                          <a:solidFill>
                            <a:srgbClr val="0000FF"/>
                          </a:solidFill>
                          <a:latin typeface="함초롬바탕"/>
                          <a:cs typeface="함초롬바탕"/>
                        </a:rPr>
                        <a:t>선택됨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'과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같은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상태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정보 </a:t>
                      </a:r>
                      <a:r>
                        <a:rPr sz="1200" spc="-3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필요.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1041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8612" y="2511856"/>
            <a:ext cx="4077550" cy="38865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8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238" y="832724"/>
            <a:ext cx="496560" cy="1674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411" y="770301"/>
            <a:ext cx="426485" cy="29076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17" y="1237653"/>
          <a:ext cx="6030595" cy="8507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장애유형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C2EC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2291080" algn="l"/>
                        </a:tabLst>
                      </a:pPr>
                      <a:r>
                        <a:rPr sz="1100" spc="15" dirty="0">
                          <a:latin typeface="함초롬바탕"/>
                          <a:cs typeface="함초롬바탕"/>
                        </a:rPr>
                        <a:t>2.</a:t>
                      </a:r>
                      <a:r>
                        <a:rPr sz="1100" spc="22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0" dirty="0">
                          <a:latin typeface="함초롬바탕"/>
                          <a:cs typeface="함초롬바탕"/>
                        </a:rPr>
                        <a:t>및</a:t>
                      </a:r>
                      <a:r>
                        <a:rPr sz="1100" spc="22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spc="-35" dirty="0">
                          <a:latin typeface="함초롬바탕"/>
                          <a:cs typeface="함초롬바탕"/>
                        </a:rPr>
                        <a:t>로그인하기.	</a:t>
                      </a:r>
                      <a:r>
                        <a:rPr sz="1100" spc="30" dirty="0">
                          <a:latin typeface="함초롬바탕"/>
                          <a:cs typeface="함초롬바탕"/>
                        </a:rPr>
                        <a:t>(</a:t>
                      </a:r>
                      <a:r>
                        <a:rPr sz="1100" b="1" spc="30" dirty="0">
                          <a:latin typeface="Noto Sans KR Bold"/>
                          <a:cs typeface="Noto Sans KR Bold"/>
                        </a:rPr>
                        <a:t>1</a:t>
                      </a:r>
                      <a:r>
                        <a:rPr sz="1100" b="1" spc="275" dirty="0">
                          <a:latin typeface="Noto Sans KR Bold"/>
                          <a:cs typeface="Noto Sans KR Bold"/>
                        </a:rPr>
                        <a:t> </a:t>
                      </a:r>
                      <a:r>
                        <a:rPr sz="1100" spc="-195" dirty="0">
                          <a:latin typeface="함초롬바탕"/>
                          <a:cs typeface="함초롬바탕"/>
                        </a:rPr>
                        <a:t>/</a:t>
                      </a:r>
                      <a:r>
                        <a:rPr sz="1100" spc="-8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100" b="1" spc="25" dirty="0">
                          <a:latin typeface="Noto Sans KR Bold"/>
                          <a:cs typeface="Noto Sans KR Bold"/>
                        </a:rPr>
                        <a:t>3</a:t>
                      </a:r>
                      <a:r>
                        <a:rPr sz="1100" spc="25" dirty="0">
                          <a:latin typeface="함초롬바탕"/>
                          <a:cs typeface="함초롬바탕"/>
                        </a:rPr>
                        <a:t>)</a:t>
                      </a:r>
                      <a:endParaRPr sz="1100">
                        <a:latin typeface="함초롬바탕"/>
                        <a:cs typeface="함초롬바탕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300" spc="-40" dirty="0">
                          <a:latin typeface="함초롬바탕"/>
                          <a:cs typeface="함초롬바탕"/>
                        </a:rPr>
                        <a:t>뇌병변</a:t>
                      </a:r>
                      <a:endParaRPr sz="1300">
                        <a:latin typeface="함초롬바탕"/>
                        <a:cs typeface="함초롬바탕"/>
                      </a:endParaRPr>
                    </a:p>
                  </a:txBody>
                  <a:tcPr marL="0" marR="0" marT="83185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21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300" b="1" spc="25" dirty="0">
                          <a:solidFill>
                            <a:srgbClr val="FFFFFF"/>
                          </a:solidFill>
                          <a:latin typeface="Noto Sans KR Bold"/>
                          <a:cs typeface="Noto Sans KR Bold"/>
                        </a:rPr>
                        <a:t>오류상황</a:t>
                      </a:r>
                      <a:endParaRPr sz="1300">
                        <a:latin typeface="Noto Sans KR Bold"/>
                        <a:cs typeface="Noto Sans KR Bold"/>
                      </a:endParaRPr>
                    </a:p>
                  </a:txBody>
                  <a:tcPr marL="0" marR="0" marT="55879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3794">
                <a:tc gridSpan="2">
                  <a:txBody>
                    <a:bodyPr/>
                    <a:lstStyle/>
                    <a:p>
                      <a:pPr marL="459105" marR="481965" indent="-152400">
                        <a:lnSpc>
                          <a:spcPct val="133300"/>
                        </a:lnSpc>
                        <a:spcBef>
                          <a:spcPts val="820"/>
                        </a:spcBef>
                      </a:pPr>
                      <a:r>
                        <a:rPr sz="1200" spc="-225" dirty="0">
                          <a:latin typeface="함초롬바탕"/>
                          <a:cs typeface="함초롬바탕"/>
                        </a:rPr>
                        <a:t>-</a:t>
                      </a:r>
                      <a:r>
                        <a:rPr sz="1200" spc="-13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회원가입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5" dirty="0">
                          <a:latin typeface="함초롬바탕"/>
                          <a:cs typeface="함초롬바탕"/>
                        </a:rPr>
                        <a:t>1단계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약관동의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페이지에서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화면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스크롤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관련</a:t>
                      </a:r>
                      <a:r>
                        <a:rPr sz="1200" spc="2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오류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레이어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팝업을 </a:t>
                      </a:r>
                      <a:r>
                        <a:rPr sz="1200" spc="-34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닫은</a:t>
                      </a:r>
                      <a:r>
                        <a:rPr sz="1200" spc="235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후에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초점이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복귀하지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40" dirty="0">
                          <a:latin typeface="함초롬바탕"/>
                          <a:cs typeface="함초롬바탕"/>
                        </a:rPr>
                        <a:t>않는</a:t>
                      </a:r>
                      <a:r>
                        <a:rPr sz="1200" spc="240" dirty="0"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200" spc="-35" dirty="0">
                          <a:latin typeface="함초롬바탕"/>
                          <a:cs typeface="함초롬바탕"/>
                        </a:rPr>
                        <a:t>오류.</a:t>
                      </a:r>
                      <a:endParaRPr sz="1200">
                        <a:latin typeface="함초롬바탕"/>
                        <a:cs typeface="함초롬바탕"/>
                      </a:endParaRPr>
                    </a:p>
                  </a:txBody>
                  <a:tcPr marL="0" marR="0" marT="10414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057" y="2570042"/>
            <a:ext cx="5792660" cy="37841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627" y="9878608"/>
            <a:ext cx="175704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spc="-5" dirty="0">
                <a:solidFill>
                  <a:srgbClr val="818181"/>
                </a:solidFill>
                <a:latin typeface="함초롬바탕"/>
                <a:cs typeface="함초롬바탕"/>
              </a:rPr>
              <a:t>서식P020-11</a:t>
            </a:r>
            <a:endParaRPr sz="8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웹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30" dirty="0">
                <a:solidFill>
                  <a:srgbClr val="818181"/>
                </a:solidFill>
                <a:latin typeface="함초롬바탕"/>
                <a:cs typeface="함초롬바탕"/>
              </a:rPr>
              <a:t>접근성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818181"/>
                </a:solidFill>
                <a:latin typeface="함초롬바탕"/>
                <a:cs typeface="함초롬바탕"/>
              </a:rPr>
              <a:t>품질인증</a:t>
            </a:r>
            <a:r>
              <a:rPr sz="800" spc="145" dirty="0">
                <a:solidFill>
                  <a:srgbClr val="818181"/>
                </a:solidFill>
                <a:latin typeface="함초롬바탕"/>
                <a:cs typeface="함초롬바탕"/>
              </a:rPr>
              <a:t> </a:t>
            </a:r>
            <a:r>
              <a:rPr sz="800" spc="-25" dirty="0">
                <a:solidFill>
                  <a:srgbClr val="289A6E"/>
                </a:solidFill>
                <a:latin typeface="함초롬바탕"/>
                <a:cs typeface="함초롬바탕"/>
              </a:rPr>
              <a:t>사용자</a:t>
            </a:r>
            <a:r>
              <a:rPr sz="800" spc="145" dirty="0">
                <a:solidFill>
                  <a:srgbClr val="289A6E"/>
                </a:solidFill>
                <a:latin typeface="함초롬바탕"/>
                <a:cs typeface="함초롬바탕"/>
              </a:rPr>
              <a:t> </a:t>
            </a:r>
            <a:r>
              <a:rPr sz="800" b="1" spc="-15" dirty="0">
                <a:solidFill>
                  <a:srgbClr val="818181"/>
                </a:solidFill>
                <a:latin typeface="Noto Sans KR Bold"/>
                <a:cs typeface="Noto Sans KR Bold"/>
              </a:rPr>
              <a:t>상세</a:t>
            </a:r>
            <a:r>
              <a:rPr sz="800" spc="-15" dirty="0">
                <a:solidFill>
                  <a:srgbClr val="818181"/>
                </a:solidFill>
                <a:latin typeface="함초롬바탕"/>
                <a:cs typeface="함초롬바탕"/>
              </a:rPr>
              <a:t>보고서</a:t>
            </a:r>
            <a:endParaRPr sz="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7688" y="9994859"/>
            <a:ext cx="229235" cy="1714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함초롬바탕"/>
                <a:cs typeface="함초롬바탕"/>
              </a:rPr>
              <a:t>9</a:t>
            </a:r>
            <a:endParaRPr sz="1000">
              <a:latin typeface="함초롬바탕"/>
              <a:cs typeface="함초롬바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</TotalTime>
  <Words>11327</Words>
  <Application>Microsoft Office PowerPoint</Application>
  <PresentationFormat>사용자 지정</PresentationFormat>
  <Paragraphs>3460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7" baseType="lpstr">
      <vt:lpstr>MS Gothic</vt:lpstr>
      <vt:lpstr>Noto Sans KR Black</vt:lpstr>
      <vt:lpstr>Noto Sans KR Bold</vt:lpstr>
      <vt:lpstr>Pretendard GOV</vt:lpstr>
      <vt:lpstr>맑은 고딕</vt:lpstr>
      <vt:lpstr>함초롬돋움</vt:lpstr>
      <vt:lpstr>함초롬바탕</vt:lpstr>
      <vt:lpstr>Calibri</vt:lpstr>
      <vt:lpstr>Tahoma</vt:lpstr>
      <vt:lpstr>Times New Roman</vt:lpstr>
      <vt:lpstr>Wingdings</vt:lpstr>
      <vt:lpstr>Office Theme</vt:lpstr>
      <vt:lpstr>Web 접근성 품질인증 심사결과서</vt:lpstr>
      <vt:lpstr>PowerPoint 프레젠테이션</vt:lpstr>
      <vt:lpstr>PowerPoint 프레젠테이션</vt:lpstr>
      <vt:lpstr>PowerPoint 프레젠테이션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접근성 품질인증 심사결과서</dc:title>
  <cp:lastModifiedBy>ableu</cp:lastModifiedBy>
  <cp:revision>15</cp:revision>
  <dcterms:created xsi:type="dcterms:W3CDTF">2025-03-12T01:38:12Z</dcterms:created>
  <dcterms:modified xsi:type="dcterms:W3CDTF">2025-03-14T07:55:55Z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2025-03-07T00:00:00Z</vt:filetime>
  </property>
  <property fmtid="{D5CDD505-2E9C-101B-9397-08002B2CF9AE}" pid="3" name="Creator">
    <vt:lpwstr>PDFsharp 1.2.1269-g (www.pdfsharp.com)</vt:lpwstr>
  </property>
  <property fmtid="{D5CDD505-2E9C-101B-9397-08002B2CF9AE}" pid="4" name="LastSaved">
    <vt:filetime>2025-03-07T00:00:00Z</vt:filetime>
  </property>
</Properties>
</file>